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notesMasterIdLst>
    <p:notesMasterId r:id="rId3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33" Type="http://schemas.openxmlformats.org/officeDocument/2006/relationships/theme" Target="theme/theme1.xml"/><Relationship Id="rId3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234440"/>
            <a:ext cx="1072865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VIBE CODING · 교사·학부모 실습 워크숍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1691640"/>
            <a:ext cx="10728655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52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교사와 학부모를 위한 </a:t>
            </a:r>
            <a:pPr algn="l" indent="0" marL="0">
              <a:lnSpc>
                <a:spcPct val="105000"/>
              </a:lnSpc>
              <a:buNone/>
            </a:pPr>
            <a:r>
              <a:rPr lang="en-US" sz="52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바이브코딩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731520" y="3383280"/>
            <a:ext cx="1072865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코드를 몰라도, </a:t>
            </a:r>
            <a:pPr indent="0" marL="0">
              <a:buNone/>
            </a:pPr>
            <a:r>
              <a:rPr lang="en-US" sz="19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Gemini</a:t>
            </a:r>
            <a:pPr indent="0" marL="0">
              <a:buNone/>
            </a:pPr>
            <a:r>
              <a:rPr lang="en-US" sz="190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에게 말로 지시해 우리 수업의 학습 웹앱을 직접 만든다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731520" y="4114800"/>
            <a:ext cx="1051560" cy="457200"/>
          </a:xfrm>
          <a:prstGeom prst="roundRect">
            <a:avLst>
              <a:gd name="adj" fmla="val 50000"/>
            </a:avLst>
          </a:prstGeom>
          <a:solidFill>
            <a:srgbClr val="38BDF8">
              <a:alpha val="10000"/>
            </a:srgbClr>
          </a:solidFill>
          <a:ln w="12700">
            <a:solidFill>
              <a:srgbClr val="38BDF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4114800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곱셈 웹앱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1947672" y="4114800"/>
            <a:ext cx="1051560" cy="457200"/>
          </a:xfrm>
          <a:prstGeom prst="roundRect">
            <a:avLst>
              <a:gd name="adj" fmla="val 50000"/>
            </a:avLst>
          </a:prstGeom>
          <a:solidFill>
            <a:srgbClr val="38BDF8">
              <a:alpha val="10000"/>
            </a:srgbClr>
          </a:solidFill>
          <a:ln w="12700">
            <a:solidFill>
              <a:srgbClr val="38BDF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947672" y="4114800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지도 웹앱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163824" y="4114800"/>
            <a:ext cx="1490472" cy="457200"/>
          </a:xfrm>
          <a:prstGeom prst="roundRect">
            <a:avLst>
              <a:gd name="adj" fmla="val 50000"/>
            </a:avLst>
          </a:prstGeom>
          <a:solidFill>
            <a:srgbClr val="38BDF8">
              <a:alpha val="10000"/>
            </a:srgbClr>
          </a:solidFill>
          <a:ln w="12700">
            <a:solidFill>
              <a:srgbClr val="38BDF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163824" y="4114800"/>
            <a:ext cx="14904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학습지·GEMS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818888" y="4114800"/>
            <a:ext cx="1344168" cy="457200"/>
          </a:xfrm>
          <a:prstGeom prst="roundRect">
            <a:avLst>
              <a:gd name="adj" fmla="val 50000"/>
            </a:avLst>
          </a:prstGeom>
          <a:solidFill>
            <a:srgbClr val="FBBF24">
              <a:alpha val="10000"/>
            </a:srgbClr>
          </a:solidFill>
          <a:ln w="12700">
            <a:solidFill>
              <a:srgbClr val="FBBF2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18888" y="4114800"/>
            <a:ext cx="13441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알고리즘 튜터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327648" y="4114800"/>
            <a:ext cx="1197864" cy="457200"/>
          </a:xfrm>
          <a:prstGeom prst="roundRect">
            <a:avLst>
              <a:gd name="adj" fmla="val 50000"/>
            </a:avLst>
          </a:prstGeom>
          <a:solidFill>
            <a:srgbClr val="FBBF24">
              <a:alpha val="10000"/>
            </a:srgbClr>
          </a:solidFill>
          <a:ln w="12700">
            <a:solidFill>
              <a:srgbClr val="FBBF2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27648" y="4114800"/>
            <a:ext cx="11978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나만의 챗봇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731520" y="5074920"/>
            <a:ext cx="8412480" cy="0"/>
          </a:xfrm>
          <a:prstGeom prst="line">
            <a:avLst/>
          </a:prstGeom>
          <a:noFill/>
          <a:ln w="12700">
            <a:solidFill>
              <a:srgbClr val="2E3E5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" y="5230368"/>
            <a:ext cx="1072865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원작 워크숍 </a:t>
            </a:r>
            <a:pPr indent="0" marL="0">
              <a:buNone/>
            </a:pPr>
            <a:r>
              <a:rPr lang="en-US" sz="1300" b="1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math-tong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 ·  책 《교사와 학부모를 위한 바이브 코딩》(황건호·신종환·김형규·김명휘, 씨마스21)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31520" y="5596128"/>
            <a:ext cx="1072865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큐레이션 </a:t>
            </a:r>
            <a:pPr indent="0" marL="0">
              <a:buNone/>
            </a:pPr>
            <a:r>
              <a:rPr lang="en-US" sz="1300" b="1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김진관 · 닷커넥터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1 · 정리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10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기본에서 완성까지, 세 번의 대화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731520" y="2103120"/>
            <a:ext cx="10728655" cy="786384"/>
          </a:xfrm>
          <a:prstGeom prst="rect">
            <a:avLst/>
          </a:prstGeom>
          <a:solidFill>
            <a:srgbClr val="172236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50976" y="2304288"/>
            <a:ext cx="402336" cy="402336"/>
          </a:xfrm>
          <a:prstGeom prst="roundRect">
            <a:avLst>
              <a:gd name="adj" fmla="val 18182"/>
            </a:avLst>
          </a:prstGeom>
          <a:solidFill>
            <a:srgbClr val="FBBF24">
              <a:alpha val="18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950976" y="230428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2103120"/>
            <a:ext cx="9722815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5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구체화</a:t>
            </a:r>
            <a:pPr algn="l" indent="0" marL="0">
              <a:buNone/>
            </a:pPr>
            <a:r>
              <a:rPr lang="en-US" sz="15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— 학년·범위·계산 방식을 명시해 기능을 세운다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731520" y="3035808"/>
            <a:ext cx="10728655" cy="786384"/>
          </a:xfrm>
          <a:prstGeom prst="rect">
            <a:avLst/>
          </a:prstGeom>
          <a:solidFill>
            <a:srgbClr val="172236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50976" y="3236976"/>
            <a:ext cx="402336" cy="402336"/>
          </a:xfrm>
          <a:prstGeom prst="roundRect">
            <a:avLst>
              <a:gd name="adj" fmla="val 18182"/>
            </a:avLst>
          </a:prstGeom>
          <a:solidFill>
            <a:srgbClr val="FBBF24">
              <a:alpha val="18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950976" y="3236976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554480" y="3035808"/>
            <a:ext cx="9722815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5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취향 반영</a:t>
            </a:r>
            <a:pPr algn="l" indent="0" marL="0">
              <a:buNone/>
            </a:pPr>
            <a:r>
              <a:rPr lang="en-US" sz="15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— 쓰는 사람을 묘사해 디자인을 맞춘다</a:t>
            </a:r>
            <a:endParaRPr lang="en-US" sz="1550" dirty="0"/>
          </a:p>
        </p:txBody>
      </p:sp>
      <p:sp>
        <p:nvSpPr>
          <p:cNvPr id="14" name="Shape 12"/>
          <p:cNvSpPr/>
          <p:nvPr/>
        </p:nvSpPr>
        <p:spPr>
          <a:xfrm>
            <a:off x="731520" y="3968496"/>
            <a:ext cx="10728655" cy="786384"/>
          </a:xfrm>
          <a:prstGeom prst="rect">
            <a:avLst/>
          </a:prstGeom>
          <a:solidFill>
            <a:srgbClr val="172236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0976" y="4169664"/>
            <a:ext cx="402336" cy="402336"/>
          </a:xfrm>
          <a:prstGeom prst="roundRect">
            <a:avLst>
              <a:gd name="adj" fmla="val 18182"/>
            </a:avLst>
          </a:prstGeom>
          <a:solidFill>
            <a:srgbClr val="FBBF24">
              <a:alpha val="18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950976" y="4169664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554480" y="3968496"/>
            <a:ext cx="9722815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5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디자인 시스템</a:t>
            </a:r>
            <a:pPr algn="l" indent="0" marL="0">
              <a:buNone/>
            </a:pPr>
            <a:r>
              <a:rPr lang="en-US" sz="15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— 색·타이포·톤을 구조로 넘겨 완성도를 올린다</a:t>
            </a:r>
            <a:endParaRPr lang="en-US" sz="1550" dirty="0"/>
          </a:p>
        </p:txBody>
      </p:sp>
      <p:sp>
        <p:nvSpPr>
          <p:cNvPr id="18" name="Text 16"/>
          <p:cNvSpPr/>
          <p:nvPr/>
        </p:nvSpPr>
        <p:spPr>
          <a:xfrm>
            <a:off x="731520" y="6144768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1115568" y="6144768"/>
            <a:ext cx="103446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같은 곱셈 앱이라도, </a:t>
            </a:r>
            <a:pPr algn="l" indent="0" marL="0">
              <a:buNone/>
            </a:pPr>
            <a:r>
              <a:rPr lang="en-US" sz="1450" b="1" dirty="0">
                <a:solidFill>
                  <a:srgbClr val="34D399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대화의 결</a:t>
            </a:r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 결과물의 격을 가른다.</a:t>
            </a:r>
            <a:endParaRPr lang="en-US" sz="14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463040"/>
            <a:ext cx="1072865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spc="300" kern="0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2</a:t>
            </a:r>
            <a:endParaRPr lang="en-US" sz="1900" dirty="0"/>
          </a:p>
        </p:txBody>
      </p:sp>
      <p:sp>
        <p:nvSpPr>
          <p:cNvPr id="3" name="Text 1"/>
          <p:cNvSpPr/>
          <p:nvPr/>
        </p:nvSpPr>
        <p:spPr>
          <a:xfrm>
            <a:off x="731520" y="2011680"/>
            <a:ext cx="10728655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6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임시정부 이동경로</a:t>
            </a:r>
            <a:endParaRPr lang="en-US" sz="46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46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지도 웹앱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731520" y="4297680"/>
            <a:ext cx="1072865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leaflet.js로 만드는 인터랙티브 역사 지도 — 성취기준에서 게임까지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731520" y="5029200"/>
            <a:ext cx="384048" cy="100584"/>
          </a:xfrm>
          <a:prstGeom prst="roundRect">
            <a:avLst>
              <a:gd name="adj" fmla="val 45455"/>
            </a:avLst>
          </a:prstGeom>
          <a:solidFill>
            <a:srgbClr val="2E3E57"/>
          </a:solidFill>
          <a:ln/>
        </p:spPr>
      </p:sp>
      <p:sp>
        <p:nvSpPr>
          <p:cNvPr id="6" name="Shape 4"/>
          <p:cNvSpPr/>
          <p:nvPr/>
        </p:nvSpPr>
        <p:spPr>
          <a:xfrm>
            <a:off x="1261872" y="5029200"/>
            <a:ext cx="822960" cy="100584"/>
          </a:xfrm>
          <a:prstGeom prst="roundRect">
            <a:avLst>
              <a:gd name="adj" fmla="val 45455"/>
            </a:avLst>
          </a:prstGeom>
          <a:solidFill>
            <a:srgbClr val="FBBF24"/>
          </a:solidFill>
          <a:ln/>
        </p:spPr>
      </p:sp>
      <p:sp>
        <p:nvSpPr>
          <p:cNvPr id="7" name="Shape 5"/>
          <p:cNvSpPr/>
          <p:nvPr/>
        </p:nvSpPr>
        <p:spPr>
          <a:xfrm>
            <a:off x="2231136" y="5029200"/>
            <a:ext cx="384048" cy="100584"/>
          </a:xfrm>
          <a:prstGeom prst="roundRect">
            <a:avLst>
              <a:gd name="adj" fmla="val 45455"/>
            </a:avLst>
          </a:prstGeom>
          <a:solidFill>
            <a:srgbClr val="2E3E57"/>
          </a:solidFill>
          <a:ln/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2 · 지도 웹앱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12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교육과정에서 출발하는 지도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731520" y="1965960"/>
            <a:ext cx="5181448" cy="1143000"/>
          </a:xfrm>
          <a:prstGeom prst="roundRect">
            <a:avLst>
              <a:gd name="adj" fmla="val 88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987552" y="2203704"/>
            <a:ext cx="46693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5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도구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987552" y="2660904"/>
            <a:ext cx="4669384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leaflet.js — 웹에서 인터랙티브 지도를 그리는 오픈소스 라이브러리</a:t>
            </a:r>
            <a:endParaRPr lang="en-US" sz="1280" dirty="0"/>
          </a:p>
        </p:txBody>
      </p:sp>
      <p:sp>
        <p:nvSpPr>
          <p:cNvPr id="9" name="Shape 7"/>
          <p:cNvSpPr/>
          <p:nvPr/>
        </p:nvSpPr>
        <p:spPr>
          <a:xfrm>
            <a:off x="6278728" y="1965960"/>
            <a:ext cx="5181448" cy="1143000"/>
          </a:xfrm>
          <a:prstGeom prst="roundRect">
            <a:avLst>
              <a:gd name="adj" fmla="val 88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534760" y="2203704"/>
            <a:ext cx="46693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5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목표</a:t>
            </a:r>
            <a:endParaRPr lang="en-US" sz="1550" dirty="0"/>
          </a:p>
        </p:txBody>
      </p:sp>
      <p:sp>
        <p:nvSpPr>
          <p:cNvPr id="11" name="Text 9"/>
          <p:cNvSpPr/>
          <p:nvPr/>
        </p:nvSpPr>
        <p:spPr>
          <a:xfrm>
            <a:off x="6534760" y="2660904"/>
            <a:ext cx="4669384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대한민국 임시정부의 이동 경로를 전체 화면 지도로 시각화</a:t>
            </a:r>
            <a:endParaRPr lang="en-US" sz="1280" dirty="0"/>
          </a:p>
        </p:txBody>
      </p:sp>
      <p:sp>
        <p:nvSpPr>
          <p:cNvPr id="12" name="Shape 10"/>
          <p:cNvSpPr/>
          <p:nvPr/>
        </p:nvSpPr>
        <p:spPr>
          <a:xfrm>
            <a:off x="731520" y="3337560"/>
            <a:ext cx="10728655" cy="1234440"/>
          </a:xfrm>
          <a:prstGeom prst="rect">
            <a:avLst/>
          </a:prstGeom>
          <a:solidFill>
            <a:srgbClr val="0B1424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3337560"/>
            <a:ext cx="54864" cy="1234440"/>
          </a:xfrm>
          <a:prstGeom prst="rect">
            <a:avLst/>
          </a:prstGeom>
          <a:solidFill>
            <a:srgbClr val="38BDF8"/>
          </a:solidFill>
          <a:ln/>
        </p:spPr>
      </p:sp>
      <p:sp>
        <p:nvSpPr>
          <p:cNvPr id="14" name="Text 12"/>
          <p:cNvSpPr/>
          <p:nvPr/>
        </p:nvSpPr>
        <p:spPr>
          <a:xfrm>
            <a:off x="987552" y="3502152"/>
            <a:ext cx="102714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2022 개정 교육과정 · 한국사 2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987552" y="3813048"/>
            <a:ext cx="10216591" cy="6309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[10한사2-01-05] </a:t>
            </a:r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일제의 침략 전쟁에 맞서 전개된 독립 국가 건설 운동의 양상을 분석한다.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731520" y="6144768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115568" y="6144768"/>
            <a:ext cx="103446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성취기준을 프롬프트에 </a:t>
            </a:r>
            <a:pPr algn="l" indent="0" marL="0">
              <a:buNone/>
            </a:pPr>
            <a:r>
              <a:rPr lang="en-US" sz="1450" b="1" dirty="0">
                <a:solidFill>
                  <a:srgbClr val="34D399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그대로 붙이면</a:t>
            </a:r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, 수업에 맞는 자료가 나온다.</a:t>
            </a:r>
            <a:endParaRPr lang="en-US" sz="14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2 · 지도 웹앱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13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여덟 도시, 대장정의 경로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731520" y="2286000"/>
            <a:ext cx="1133856" cy="566928"/>
          </a:xfrm>
          <a:prstGeom prst="roundRect">
            <a:avLst>
              <a:gd name="adj" fmla="val 500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286000"/>
            <a:ext cx="1133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 </a:t>
            </a:r>
            <a:pPr algn="ctr" indent="0" marL="0">
              <a:buNone/>
            </a:pPr>
            <a:r>
              <a:rPr lang="en-US" sz="14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상하이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865376" y="2286000"/>
            <a:ext cx="1645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B718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›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2029968" y="2286000"/>
            <a:ext cx="1133856" cy="566928"/>
          </a:xfrm>
          <a:prstGeom prst="roundRect">
            <a:avLst>
              <a:gd name="adj" fmla="val 500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029968" y="2286000"/>
            <a:ext cx="1133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 </a:t>
            </a:r>
            <a:pPr algn="ctr" indent="0" marL="0">
              <a:buNone/>
            </a:pPr>
            <a:r>
              <a:rPr lang="en-US" sz="14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항저우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163824" y="2286000"/>
            <a:ext cx="1645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B718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›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3328416" y="2286000"/>
            <a:ext cx="1133856" cy="566928"/>
          </a:xfrm>
          <a:prstGeom prst="roundRect">
            <a:avLst>
              <a:gd name="adj" fmla="val 500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28416" y="2286000"/>
            <a:ext cx="1133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 </a:t>
            </a:r>
            <a:pPr algn="ctr" indent="0" marL="0">
              <a:buNone/>
            </a:pPr>
            <a:r>
              <a:rPr lang="en-US" sz="14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전장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462272" y="2286000"/>
            <a:ext cx="1645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B718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›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4626864" y="2286000"/>
            <a:ext cx="1133856" cy="566928"/>
          </a:xfrm>
          <a:prstGeom prst="roundRect">
            <a:avLst>
              <a:gd name="adj" fmla="val 500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26864" y="2286000"/>
            <a:ext cx="1133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 </a:t>
            </a:r>
            <a:pPr algn="ctr" indent="0" marL="0">
              <a:buNone/>
            </a:pPr>
            <a:r>
              <a:rPr lang="en-US" sz="14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창사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760720" y="2286000"/>
            <a:ext cx="1645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B718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›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5925312" y="2286000"/>
            <a:ext cx="1133856" cy="566928"/>
          </a:xfrm>
          <a:prstGeom prst="roundRect">
            <a:avLst>
              <a:gd name="adj" fmla="val 500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25312" y="2286000"/>
            <a:ext cx="1133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5 </a:t>
            </a:r>
            <a:pPr algn="ctr" indent="0" marL="0">
              <a:buNone/>
            </a:pPr>
            <a:r>
              <a:rPr lang="en-US" sz="14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광저우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7059168" y="2286000"/>
            <a:ext cx="1645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B718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›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7223760" y="2286000"/>
            <a:ext cx="1133856" cy="566928"/>
          </a:xfrm>
          <a:prstGeom prst="roundRect">
            <a:avLst>
              <a:gd name="adj" fmla="val 500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223760" y="2286000"/>
            <a:ext cx="1133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6 </a:t>
            </a:r>
            <a:pPr algn="ctr" indent="0" marL="0">
              <a:buNone/>
            </a:pPr>
            <a:r>
              <a:rPr lang="en-US" sz="14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류저우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357616" y="2286000"/>
            <a:ext cx="1645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B718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›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8522208" y="2286000"/>
            <a:ext cx="1133856" cy="566928"/>
          </a:xfrm>
          <a:prstGeom prst="roundRect">
            <a:avLst>
              <a:gd name="adj" fmla="val 500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522208" y="2286000"/>
            <a:ext cx="1133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7 </a:t>
            </a:r>
            <a:pPr algn="ctr" indent="0" marL="0">
              <a:buNone/>
            </a:pPr>
            <a:r>
              <a:rPr lang="en-US" sz="14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치장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9656064" y="2286000"/>
            <a:ext cx="1645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B718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›</a:t>
            </a: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9820656" y="2286000"/>
            <a:ext cx="1133856" cy="566928"/>
          </a:xfrm>
          <a:prstGeom prst="roundRect">
            <a:avLst>
              <a:gd name="adj" fmla="val 50000"/>
            </a:avLst>
          </a:prstGeom>
          <a:solidFill>
            <a:srgbClr val="1E293B"/>
          </a:solidFill>
          <a:ln w="19050">
            <a:solidFill>
              <a:srgbClr val="FBBF2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820656" y="2286000"/>
            <a:ext cx="1133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8 </a:t>
            </a:r>
            <a:pPr algn="ctr" indent="0" marL="0">
              <a:buNone/>
            </a:pPr>
            <a:r>
              <a:rPr lang="en-US" sz="14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충칭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731520" y="3291840"/>
            <a:ext cx="1072865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7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도시마다 순서대로 </a:t>
            </a:r>
            <a:pPr algn="l" indent="0" marL="0">
              <a:lnSpc>
                <a:spcPct val="128000"/>
              </a:lnSpc>
              <a:buNone/>
            </a:pPr>
            <a:r>
              <a:rPr lang="en-US" sz="175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마커</a:t>
            </a:r>
            <a:pPr algn="l" indent="0" marL="0">
              <a:lnSpc>
                <a:spcPct val="128000"/>
              </a:lnSpc>
              <a:buNone/>
            </a:pPr>
            <a:r>
              <a:rPr lang="en-US" sz="17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를 찍고, </a:t>
            </a:r>
            <a:pPr algn="l" indent="0" marL="0">
              <a:lnSpc>
                <a:spcPct val="128000"/>
              </a:lnSpc>
              <a:buNone/>
            </a:pPr>
            <a:r>
              <a:rPr lang="en-US" sz="1750" b="1" dirty="0">
                <a:solidFill>
                  <a:srgbClr val="FB7185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빨간 점선</a:t>
            </a:r>
            <a:pPr algn="l" indent="0" marL="0">
              <a:lnSpc>
                <a:spcPct val="128000"/>
              </a:lnSpc>
              <a:buNone/>
            </a:pPr>
            <a:r>
              <a:rPr lang="en-US" sz="17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으로 경로를 잇는다. 인터랙티브 기능은 나중에 — 우선 지도와 도시 매칭에 집중한다.</a:t>
            </a:r>
            <a:endParaRPr lang="en-US" sz="17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2 · 지도 웹앱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14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기본 프롬프트 — 한 번에 다 말하지 않기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731520" y="2011680"/>
            <a:ext cx="10728655" cy="2103120"/>
          </a:xfrm>
          <a:prstGeom prst="rect">
            <a:avLst/>
          </a:prstGeom>
          <a:solidFill>
            <a:srgbClr val="0B1424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2011680"/>
            <a:ext cx="54864" cy="2103120"/>
          </a:xfrm>
          <a:prstGeom prst="rect">
            <a:avLst/>
          </a:prstGeom>
          <a:solidFill>
            <a:srgbClr val="38BDF8"/>
          </a:solidFill>
          <a:ln/>
        </p:spPr>
      </p:sp>
      <p:sp>
        <p:nvSpPr>
          <p:cNvPr id="8" name="Text 6"/>
          <p:cNvSpPr/>
          <p:nvPr/>
        </p:nvSpPr>
        <p:spPr>
          <a:xfrm>
            <a:off x="987552" y="2176272"/>
            <a:ext cx="102714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제미나이 프롬프트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987552" y="2487168"/>
            <a:ext cx="10216591" cy="14996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"Leaflet.js 라이브러리를 사용해서 중국 및 한국 지도를 </a:t>
            </a:r>
            <a:pPr algn="l"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전체 화면</a:t>
            </a:r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으로 보여줘. 이동 순서는 상하이 → … → 충칭이야. 도시들에 순서대로 마커를 찍고, 빨간색 점선으로 경로를 연결해 줘. 인터랙티브한 것들은 뒤에 추가할 예정이니까 </a:t>
            </a:r>
            <a:pPr algn="l"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우선 지도와 도시를 매칭시키는 데 집중</a:t>
            </a:r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해줘."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31520" y="6144768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115568" y="6144768"/>
            <a:ext cx="103446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"우선 ~에 집중"이라 말하면, 복잡한 앱도 </a:t>
            </a:r>
            <a:pPr algn="l" indent="0" marL="0">
              <a:buNone/>
            </a:pPr>
            <a:r>
              <a:rPr lang="en-US" sz="1450" b="1" dirty="0">
                <a:solidFill>
                  <a:srgbClr val="34D399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단계적으로</a:t>
            </a:r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쌓인다.</a:t>
            </a:r>
            <a:endParaRPr lang="en-US" sz="14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2 · 지도 웹앱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15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안 되면, 증상을 그대로 말한다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731520" y="1965960"/>
            <a:ext cx="10728655" cy="1097280"/>
          </a:xfrm>
          <a:prstGeom prst="rect">
            <a:avLst/>
          </a:prstGeom>
          <a:solidFill>
            <a:srgbClr val="0B1424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1965960"/>
            <a:ext cx="54864" cy="1097280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8" name="Text 6"/>
          <p:cNvSpPr/>
          <p:nvPr/>
        </p:nvSpPr>
        <p:spPr>
          <a:xfrm>
            <a:off x="987552" y="2130552"/>
            <a:ext cx="102714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고장 신고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987552" y="2441448"/>
            <a:ext cx="10216591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"leaflet.js가 적용이 제대로 안된 것 같아. </a:t>
            </a:r>
            <a:pPr algn="l"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지도가 안 나타나!</a:t>
            </a:r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다시 점검해줘!"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31520" y="3200400"/>
            <a:ext cx="10728655" cy="1463040"/>
          </a:xfrm>
          <a:prstGeom prst="rect">
            <a:avLst/>
          </a:prstGeom>
          <a:solidFill>
            <a:srgbClr val="0B1424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3200400"/>
            <a:ext cx="54864" cy="1463040"/>
          </a:xfrm>
          <a:prstGeom prst="rect">
            <a:avLst/>
          </a:prstGeom>
          <a:solidFill>
            <a:srgbClr val="38BDF8"/>
          </a:solidFill>
          <a:ln/>
        </p:spPr>
      </p:sp>
      <p:sp>
        <p:nvSpPr>
          <p:cNvPr id="12" name="Text 10"/>
          <p:cNvSpPr/>
          <p:nvPr/>
        </p:nvSpPr>
        <p:spPr>
          <a:xfrm>
            <a:off x="987552" y="3364992"/>
            <a:ext cx="102714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반응형 수정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987552" y="3675888"/>
            <a:ext cx="10216591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"가로 화면에서는 텍스트 박스가 오른쪽에 배열되고 글씨는 작아졌으면 좋겠어. 스마트폰에서는 지도가 40%밖에 안 보여 — 지도가 주력이니 글씨·박스를 작게."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731520" y="6144768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1115568" y="6144768"/>
            <a:ext cx="103446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전문 용어가 없어도 된다. </a:t>
            </a:r>
            <a:pPr algn="l" indent="0" marL="0">
              <a:buNone/>
            </a:pPr>
            <a:r>
              <a:rPr lang="en-US" sz="1450" b="1" dirty="0">
                <a:solidFill>
                  <a:srgbClr val="34D399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보이는 그대로</a:t>
            </a:r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말하면 AI가 고친다.</a:t>
            </a:r>
            <a:endParaRPr lang="en-US" sz="14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2 · 지도 웹앱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16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지도에서 </a:t>
            </a:r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게임</a:t>
            </a:r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으로 — 임시정부 대장정 시뮬레이션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731520" y="2148840"/>
            <a:ext cx="10728655" cy="749808"/>
          </a:xfrm>
          <a:prstGeom prst="rect">
            <a:avLst/>
          </a:prstGeom>
          <a:solidFill>
            <a:srgbClr val="172236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50976" y="2331720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FBBF24">
              <a:alpha val="18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950976" y="23317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536192" y="2148840"/>
            <a:ext cx="9741103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1932 상하이</a:t>
            </a:r>
            <a:pPr algn="l" indent="0" marL="0">
              <a:buNone/>
            </a:pPr>
            <a:r>
              <a:rPr lang="en-US" sz="140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— "김구 선생을 모시고 어디로? (힌트: 남서쪽 호수 도시)" → 정답 </a:t>
            </a:r>
            <a:pPr algn="l" indent="0" marL="0">
              <a:buNone/>
            </a:pPr>
            <a:r>
              <a:rPr lang="en-US" sz="14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항저우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731520" y="3026664"/>
            <a:ext cx="10728655" cy="749808"/>
          </a:xfrm>
          <a:prstGeom prst="rect">
            <a:avLst/>
          </a:prstGeom>
          <a:solidFill>
            <a:srgbClr val="172236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50976" y="3209544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FBBF24">
              <a:alpha val="18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950976" y="320954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536192" y="3026664"/>
            <a:ext cx="9741103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1937 중일전쟁</a:t>
            </a:r>
            <a:pPr algn="l" indent="0" marL="0">
              <a:buNone/>
            </a:pPr>
            <a:r>
              <a:rPr lang="en-US" sz="140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— "난징이 점령됐다, 더 깊은 내륙으로!" → 정답 </a:t>
            </a:r>
            <a:pPr algn="l" indent="0" marL="0">
              <a:buNone/>
            </a:pPr>
            <a:r>
              <a:rPr lang="en-US" sz="14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창사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731520" y="3904488"/>
            <a:ext cx="10728655" cy="749808"/>
          </a:xfrm>
          <a:prstGeom prst="rect">
            <a:avLst/>
          </a:prstGeom>
          <a:solidFill>
            <a:srgbClr val="172236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0976" y="4087368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FBBF24">
              <a:alpha val="18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950976" y="408736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536192" y="3904488"/>
            <a:ext cx="9741103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1940 충칭 정착</a:t>
            </a:r>
            <a:pPr algn="l" indent="0" marL="0">
              <a:buNone/>
            </a:pPr>
            <a:r>
              <a:rPr lang="en-US" sz="140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— "산으로 둘러싸인 요새는?" → 정답 </a:t>
            </a:r>
            <a:pPr algn="l" indent="0" marL="0">
              <a:buNone/>
            </a:pPr>
            <a:r>
              <a:rPr lang="en-US" sz="14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충칭</a:t>
            </a:r>
            <a:pPr algn="l" indent="0" marL="0">
              <a:buNone/>
            </a:pPr>
            <a:r>
              <a:rPr lang="en-US" sz="140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· 한국광복군 창설!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31520" y="6144768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1115568" y="6144768"/>
            <a:ext cx="103446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틀린 곳을 찍으면 </a:t>
            </a:r>
            <a:pPr algn="l" indent="0" marL="0">
              <a:buNone/>
            </a:pPr>
            <a:r>
              <a:rPr lang="en-US" sz="1450" b="1" dirty="0">
                <a:solidFill>
                  <a:srgbClr val="34D399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"그곳은 일본군의 사정권입니다!"</a:t>
            </a:r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— 실패도 배움이 된다.</a:t>
            </a:r>
            <a:endParaRPr lang="en-US" sz="14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2 · 지도 웹앱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17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앱에서 </a:t>
            </a:r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수업</a:t>
            </a:r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과 </a:t>
            </a:r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평가</a:t>
            </a:r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까지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731520" y="2011680"/>
            <a:ext cx="10728655" cy="1371600"/>
          </a:xfrm>
          <a:prstGeom prst="rect">
            <a:avLst/>
          </a:prstGeom>
          <a:solidFill>
            <a:srgbClr val="0B1424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2011680"/>
            <a:ext cx="54864" cy="1371600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8" name="Text 6"/>
          <p:cNvSpPr/>
          <p:nvPr/>
        </p:nvSpPr>
        <p:spPr>
          <a:xfrm>
            <a:off x="987552" y="2176272"/>
            <a:ext cx="102714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제미나이 프롬프트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987552" y="2487168"/>
            <a:ext cx="10216591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"해당 활동을 바탕으로 </a:t>
            </a:r>
            <a:pPr algn="l"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수행평가</a:t>
            </a:r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를 진행했을 때 학생들이 쓸 수 있는 </a:t>
            </a:r>
            <a:pPr algn="l"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활동지</a:t>
            </a:r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와 </a:t>
            </a:r>
            <a:pPr algn="l"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채점기준(루브릭)</a:t>
            </a:r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을 만들어주세요."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31520" y="3657600"/>
            <a:ext cx="10728655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7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만든 웹앱은 끝이 아니라 시작이다. 같은 주제로 활동지·루브릭까지 이어지면, </a:t>
            </a:r>
            <a:pPr algn="l" indent="0" marL="0">
              <a:lnSpc>
                <a:spcPct val="128000"/>
              </a:lnSpc>
              <a:buNone/>
            </a:pPr>
            <a:r>
              <a:rPr lang="en-US" sz="175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하나의 수업</a:t>
            </a:r>
            <a:pPr algn="l" indent="0" marL="0">
              <a:lnSpc>
                <a:spcPct val="128000"/>
              </a:lnSpc>
              <a:buNone/>
            </a:pPr>
            <a:r>
              <a:rPr lang="en-US" sz="17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 완성된다.</a:t>
            </a:r>
            <a:endParaRPr lang="en-US" sz="17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2 · 지도 웹앱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18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빈칸만 바꾸면 되는 재사용 템플릿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731520" y="2011680"/>
            <a:ext cx="10728655" cy="2286000"/>
          </a:xfrm>
          <a:prstGeom prst="rect">
            <a:avLst/>
          </a:prstGeom>
          <a:solidFill>
            <a:srgbClr val="0B1424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2011680"/>
            <a:ext cx="54864" cy="2286000"/>
          </a:xfrm>
          <a:prstGeom prst="rect">
            <a:avLst/>
          </a:prstGeom>
          <a:solidFill>
            <a:srgbClr val="38BDF8"/>
          </a:solidFill>
          <a:ln/>
        </p:spPr>
      </p:sp>
      <p:sp>
        <p:nvSpPr>
          <p:cNvPr id="8" name="Text 6"/>
          <p:cNvSpPr/>
          <p:nvPr/>
        </p:nvSpPr>
        <p:spPr>
          <a:xfrm>
            <a:off x="987552" y="2176272"/>
            <a:ext cx="102714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범용 지도 웹앱 프롬프트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987552" y="2487168"/>
            <a:ext cx="10216591" cy="16824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고등학교 </a:t>
            </a:r>
            <a:pPr algn="l"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___학년</a:t>
            </a:r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대상 </a:t>
            </a:r>
            <a:pPr algn="l"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______</a:t>
            </a:r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수업. </a:t>
            </a:r>
            <a:pPr algn="l"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______</a:t>
            </a:r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의 이동 경로(전개 과정)를 시각적으로 보여주는 웹페이지를 만들고 싶어. 성취기준 </a:t>
            </a:r>
            <a:pPr algn="l"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[번호]</a:t>
            </a:r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내용 붙여넣기. Leaflet.js로 </a:t>
            </a:r>
            <a:pPr algn="l"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______</a:t>
            </a:r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지도를 전체 화면으로. 이동 순서 1.__ 2.__ 3.__ … 순서대로 마커 + 빨간 점선. 우선 지도·지점 매칭에 집중해 줘.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31520" y="6144768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115568" y="6144768"/>
            <a:ext cx="103446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임시정부가 아니어도 된다. </a:t>
            </a:r>
            <a:pPr algn="l" indent="0" marL="0">
              <a:buNone/>
            </a:pPr>
            <a:r>
              <a:rPr lang="en-US" sz="1450" b="1" dirty="0">
                <a:solidFill>
                  <a:srgbClr val="34D399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어떤 역사·과학 주제든</a:t>
            </a:r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같은 틀로.</a:t>
            </a:r>
            <a:endParaRPr lang="en-US" sz="14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463040"/>
            <a:ext cx="1072865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spc="300" kern="0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3</a:t>
            </a:r>
            <a:endParaRPr lang="en-US" sz="1900" dirty="0"/>
          </a:p>
        </p:txBody>
      </p:sp>
      <p:sp>
        <p:nvSpPr>
          <p:cNvPr id="3" name="Text 1"/>
          <p:cNvSpPr/>
          <p:nvPr/>
        </p:nvSpPr>
        <p:spPr>
          <a:xfrm>
            <a:off x="731520" y="2011680"/>
            <a:ext cx="10728655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6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확장 — 학습지 · GEMS</a:t>
            </a:r>
            <a:endParaRPr lang="en-US" sz="4600" dirty="0"/>
          </a:p>
          <a:p>
            <a:pPr algn="l" indent="0" marL="0">
              <a:lnSpc>
                <a:spcPct val="105000"/>
              </a:lnSpc>
              <a:buNone/>
            </a:pPr>
            <a:r>
              <a:rPr lang="en-US" sz="46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튜터 · 챗봇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731520" y="4297680"/>
            <a:ext cx="1072865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한 번 익힌 문법으로 과목과 형식을 넓힌다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731520" y="5029200"/>
            <a:ext cx="384048" cy="100584"/>
          </a:xfrm>
          <a:prstGeom prst="roundRect">
            <a:avLst>
              <a:gd name="adj" fmla="val 45455"/>
            </a:avLst>
          </a:prstGeom>
          <a:solidFill>
            <a:srgbClr val="2E3E57"/>
          </a:solidFill>
          <a:ln/>
        </p:spPr>
      </p:sp>
      <p:sp>
        <p:nvSpPr>
          <p:cNvPr id="6" name="Shape 4"/>
          <p:cNvSpPr/>
          <p:nvPr/>
        </p:nvSpPr>
        <p:spPr>
          <a:xfrm>
            <a:off x="1261872" y="5029200"/>
            <a:ext cx="384048" cy="100584"/>
          </a:xfrm>
          <a:prstGeom prst="roundRect">
            <a:avLst>
              <a:gd name="adj" fmla="val 45455"/>
            </a:avLst>
          </a:prstGeom>
          <a:solidFill>
            <a:srgbClr val="2E3E57"/>
          </a:solidFill>
          <a:ln/>
        </p:spPr>
      </p:sp>
      <p:sp>
        <p:nvSpPr>
          <p:cNvPr id="7" name="Shape 5"/>
          <p:cNvSpPr/>
          <p:nvPr/>
        </p:nvSpPr>
        <p:spPr>
          <a:xfrm>
            <a:off x="1792224" y="5029200"/>
            <a:ext cx="822960" cy="100584"/>
          </a:xfrm>
          <a:prstGeom prst="roundRect">
            <a:avLst>
              <a:gd name="adj" fmla="val 45455"/>
            </a:avLst>
          </a:prstGeom>
          <a:solidFill>
            <a:srgbClr val="FBBF24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강의 개요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02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무엇을, 어떻게 만드나</a:t>
            </a:r>
            <a:endParaRPr lang="en-US" sz="3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920240"/>
          <a:ext cx="10728655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8534095"/>
              </a:tblGrid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50" b="1" dirty="0">
                          <a:solidFill>
                            <a:srgbClr val="FBBF24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대상</a:t>
                      </a:r>
                      <a:endParaRPr lang="en-US" sz="14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25400" marR="76200" marT="76200" marB="76200" anchor="t">
                    <a:lnL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50" dirty="0">
                          <a:solidFill>
                            <a:srgbClr val="C7D3E6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교사 · 학부모 · 비전공 입문자 (코딩 경험 불필요)</a:t>
                      </a:r>
                      <a:endParaRPr lang="en-US" sz="14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50800" marR="50800" marT="76200" marB="76200" anchor="t">
                    <a:lnL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50" b="1" dirty="0">
                          <a:solidFill>
                            <a:srgbClr val="FBBF24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도구</a:t>
                      </a:r>
                      <a:endParaRPr lang="en-US" sz="14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25400" marR="76200" marT="76200" marB="76200" anchor="t">
                    <a:lnL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50" dirty="0">
                          <a:solidFill>
                            <a:srgbClr val="C7D3E6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Gemini(제미나이) — 자연어 대화로 웹앱을 생성·수정</a:t>
                      </a:r>
                      <a:endParaRPr lang="en-US" sz="14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50800" marR="50800" marT="76200" marB="76200" anchor="t">
                    <a:lnL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50" b="1" dirty="0">
                          <a:solidFill>
                            <a:srgbClr val="FBBF24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기반</a:t>
                      </a:r>
                      <a:endParaRPr lang="en-US" sz="14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25400" marR="76200" marT="76200" marB="76200" anchor="t">
                    <a:lnL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50" dirty="0">
                          <a:solidFill>
                            <a:srgbClr val="C7D3E6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책 《교사와 학부모를 위한 바이브 코딩》 (황건호·신종환·김형규·김명휘, 씨마스21)</a:t>
                      </a:r>
                      <a:endParaRPr lang="en-US" sz="14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50800" marR="50800" marT="76200" marB="76200" anchor="t">
                    <a:lnL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50" b="1" dirty="0">
                          <a:solidFill>
                            <a:srgbClr val="FBBF24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실습</a:t>
                      </a:r>
                      <a:endParaRPr lang="en-US" sz="14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25400" marR="76200" marT="76200" marB="76200" anchor="t">
                    <a:lnL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50" dirty="0">
                          <a:solidFill>
                            <a:srgbClr val="C7D3E6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곱셈 웹앱 · 임시정부 지도 웹앱 · 학습지/인포그래픽/GEMS · 알고리즘 튜터 · 챗봇</a:t>
                      </a:r>
                      <a:endParaRPr lang="en-US" sz="14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50800" marR="50800" marT="76200" marB="76200" anchor="t">
                    <a:lnL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50" b="1" dirty="0">
                          <a:solidFill>
                            <a:srgbClr val="FBBF24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방식</a:t>
                      </a:r>
                      <a:endParaRPr lang="en-US" sz="14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25400" marR="76200" marT="76200" marB="76200" anchor="t">
                    <a:lnL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50" dirty="0">
                          <a:solidFill>
                            <a:srgbClr val="C7D3E6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프롬프트로 지시 → 결과 확인 → 다시 다듬는 반복의 순환</a:t>
                      </a:r>
                      <a:endParaRPr lang="en-US" sz="14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50800" marR="50800" marT="76200" marB="76200" anchor="t">
                    <a:lnL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3 · 학습지·인포그래픽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20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방탈출 웹앱 + 디자인 프롬프트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731520" y="1965960"/>
            <a:ext cx="10728655" cy="1097280"/>
          </a:xfrm>
          <a:prstGeom prst="rect">
            <a:avLst/>
          </a:prstGeom>
          <a:solidFill>
            <a:srgbClr val="0B1424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1965960"/>
            <a:ext cx="54864" cy="1097280"/>
          </a:xfrm>
          <a:prstGeom prst="rect">
            <a:avLst/>
          </a:prstGeom>
          <a:solidFill>
            <a:srgbClr val="38BDF8"/>
          </a:solidFill>
          <a:ln/>
        </p:spPr>
      </p:sp>
      <p:sp>
        <p:nvSpPr>
          <p:cNvPr id="8" name="Text 6"/>
          <p:cNvSpPr/>
          <p:nvPr/>
        </p:nvSpPr>
        <p:spPr>
          <a:xfrm>
            <a:off x="987552" y="2130552"/>
            <a:ext cx="102714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제미나이 프롬프트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987552" y="2441448"/>
            <a:ext cx="10216591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"초등학교 6학년 대상으로 배워야 할 </a:t>
            </a:r>
            <a:pPr algn="l"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필수 영단어 100개</a:t>
            </a:r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를 포함해서 </a:t>
            </a:r>
            <a:pPr algn="l"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방탈출 웹앱</a:t>
            </a:r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을 만들어 줘."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31520" y="3200400"/>
            <a:ext cx="10728655" cy="1371600"/>
          </a:xfrm>
          <a:prstGeom prst="rect">
            <a:avLst/>
          </a:prstGeom>
          <a:solidFill>
            <a:srgbClr val="0B1424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3200400"/>
            <a:ext cx="54864" cy="1371600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12" name="Text 10"/>
          <p:cNvSpPr/>
          <p:nvPr/>
        </p:nvSpPr>
        <p:spPr>
          <a:xfrm>
            <a:off x="987552" y="3364992"/>
            <a:ext cx="102714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손글씨 노트 디자인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987552" y="3675888"/>
            <a:ext cx="10216591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배경 줄노트·모눈종이 · 텍스트 #0000CD 파란 볼펜 · 강조 #FF0000 빨간 수정 · 막대인간·별·화살표, 여백 주석 스타일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731520" y="6144768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1115568" y="6144768"/>
            <a:ext cx="103446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학습 내용 + 형식(방탈출) + 분위기(손글씨) = </a:t>
            </a:r>
            <a:pPr algn="l" indent="0" marL="0">
              <a:buNone/>
            </a:pPr>
            <a:r>
              <a:rPr lang="en-US" sz="1450" b="1" dirty="0">
                <a:solidFill>
                  <a:srgbClr val="34D399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세 줄이면 완성</a:t>
            </a:r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.</a:t>
            </a:r>
            <a:endParaRPr lang="en-US" sz="14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3 · 데이터 연동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서버 없이 </a:t>
            </a:r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기록 저장</a:t>
            </a:r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하기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731520" y="2011680"/>
            <a:ext cx="10728655" cy="1828800"/>
          </a:xfrm>
          <a:prstGeom prst="rect">
            <a:avLst/>
          </a:prstGeom>
          <a:solidFill>
            <a:srgbClr val="0B1424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2011680"/>
            <a:ext cx="54864" cy="1828800"/>
          </a:xfrm>
          <a:prstGeom prst="rect">
            <a:avLst/>
          </a:prstGeom>
          <a:solidFill>
            <a:srgbClr val="38BDF8"/>
          </a:solidFill>
          <a:ln/>
        </p:spPr>
      </p:sp>
      <p:sp>
        <p:nvSpPr>
          <p:cNvPr id="8" name="Text 6"/>
          <p:cNvSpPr/>
          <p:nvPr/>
        </p:nvSpPr>
        <p:spPr>
          <a:xfrm>
            <a:off x="987552" y="2176272"/>
            <a:ext cx="102714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제미나이 프롬프트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987552" y="2487168"/>
            <a:ext cx="10216591" cy="12252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"내가 만든 웹앱에 구글 스프레드시트 배포 주소를 입력해서 </a:t>
            </a:r>
            <a:pPr algn="l"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'기록 저장'</a:t>
            </a:r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기능을 추가해줘. 서버 없이 </a:t>
            </a:r>
            <a:pPr algn="l"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Apps Script</a:t>
            </a:r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로 연동하고, GAS 배포 주소는 코드 상단에 변수로 배치해 쉽게 바꾸게 해줘."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31520" y="6144768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115568" y="6144768"/>
            <a:ext cx="103446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구글 시트가 곧 데이터베이스다. </a:t>
            </a:r>
            <a:pPr algn="l" indent="0" marL="0">
              <a:buNone/>
            </a:pPr>
            <a:r>
              <a:rPr lang="en-US" sz="1450" b="1" dirty="0">
                <a:solidFill>
                  <a:srgbClr val="34D399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설문·학습 기록</a:t>
            </a:r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을 서버 없이 모은다.</a:t>
            </a:r>
            <a:endParaRPr lang="en-US" sz="14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3 · 알고리즘 시각화 튜터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22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추상을 </a:t>
            </a:r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보고 만지게</a:t>
            </a:r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하는 튜터</a:t>
            </a:r>
            <a:endParaRPr lang="en-US" sz="3100" dirty="0"/>
          </a:p>
        </p:txBody>
      </p:sp>
      <p:sp>
        <p:nvSpPr>
          <p:cNvPr id="6" name="Text 4"/>
          <p:cNvSpPr/>
          <p:nvPr/>
        </p:nvSpPr>
        <p:spPr>
          <a:xfrm>
            <a:off x="731520" y="1783080"/>
            <a:ext cx="1072865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7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정보 교과 학습 AI 튜터 — 알고리즘의 추상적 원리를 시각 도식과 인터랙티브 실습으로 바꾼다.</a:t>
            </a:r>
            <a:endParaRPr lang="en-US" sz="1750" dirty="0"/>
          </a:p>
        </p:txBody>
      </p:sp>
      <p:sp>
        <p:nvSpPr>
          <p:cNvPr id="7" name="Shape 5"/>
          <p:cNvSpPr/>
          <p:nvPr/>
        </p:nvSpPr>
        <p:spPr>
          <a:xfrm>
            <a:off x="731520" y="2606040"/>
            <a:ext cx="5181448" cy="1554480"/>
          </a:xfrm>
          <a:prstGeom prst="roundRect">
            <a:avLst>
              <a:gd name="adj" fmla="val 6471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87552" y="2843784"/>
            <a:ext cx="46693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5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설명 모드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987552" y="3300984"/>
            <a:ext cx="4669384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원리와 비유로. "4-Queens는 서로 눈도 마주치기 싫어하는 4명의 여왕 배치하기"</a:t>
            </a:r>
            <a:endParaRPr lang="en-US" sz="1280" dirty="0"/>
          </a:p>
        </p:txBody>
      </p:sp>
      <p:sp>
        <p:nvSpPr>
          <p:cNvPr id="10" name="Shape 8"/>
          <p:cNvSpPr/>
          <p:nvPr/>
        </p:nvSpPr>
        <p:spPr>
          <a:xfrm>
            <a:off x="6278728" y="2606040"/>
            <a:ext cx="5181448" cy="1554480"/>
          </a:xfrm>
          <a:prstGeom prst="roundRect">
            <a:avLst>
              <a:gd name="adj" fmla="val 6471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534760" y="2843784"/>
            <a:ext cx="46693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5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체험 모드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6534760" y="3300984"/>
            <a:ext cx="4669384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직접 배치·실험. "퀸을 몇 행 몇 열에 놓을까요?" 선택에 따라 위험 구역을 실시간 표시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731520" y="6144768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1115568" y="6144768"/>
            <a:ext cx="103446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모든 응답 하단에 </a:t>
            </a:r>
            <a:pPr algn="l" indent="0" marL="0">
              <a:buNone/>
            </a:pPr>
            <a:r>
              <a:rPr lang="en-US" sz="1450" b="1" dirty="0">
                <a:solidFill>
                  <a:srgbClr val="34D399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[설명 모드] · [체험 모드]</a:t>
            </a:r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버튼을 고정해 언제든 전환.</a:t>
            </a:r>
            <a:endParaRPr lang="en-US" sz="14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3 · 나만의 챗봇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23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나만의 챗봇, 네 가지 요소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731520" y="1965960"/>
            <a:ext cx="5181448" cy="1828800"/>
          </a:xfrm>
          <a:prstGeom prst="roundRect">
            <a:avLst>
              <a:gd name="adj" fmla="val 55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87552" y="2203704"/>
            <a:ext cx="384048" cy="384048"/>
          </a:xfrm>
          <a:prstGeom prst="roundRect">
            <a:avLst>
              <a:gd name="adj" fmla="val 16667"/>
            </a:avLst>
          </a:prstGeom>
          <a:solidFill>
            <a:srgbClr val="38BDF8">
              <a:alpha val="16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987552" y="22037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499616" y="2185416"/>
            <a:ext cx="4157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페르소나·목표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987552" y="2770632"/>
            <a:ext cx="4669384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"재귀 함수를 스택 시각화로 이해하도록 돕는 AI 튜터"라고 선언</a:t>
            </a:r>
            <a:endParaRPr lang="en-US" sz="1280" dirty="0"/>
          </a:p>
        </p:txBody>
      </p:sp>
      <p:sp>
        <p:nvSpPr>
          <p:cNvPr id="11" name="Shape 9"/>
          <p:cNvSpPr/>
          <p:nvPr/>
        </p:nvSpPr>
        <p:spPr>
          <a:xfrm>
            <a:off x="6278728" y="1965960"/>
            <a:ext cx="5181448" cy="1828800"/>
          </a:xfrm>
          <a:prstGeom prst="roundRect">
            <a:avLst>
              <a:gd name="adj" fmla="val 55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534760" y="2203704"/>
            <a:ext cx="384048" cy="384048"/>
          </a:xfrm>
          <a:prstGeom prst="roundRect">
            <a:avLst>
              <a:gd name="adj" fmla="val 16667"/>
            </a:avLst>
          </a:prstGeom>
          <a:solidFill>
            <a:srgbClr val="38BDF8">
              <a:alpha val="16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6534760" y="22037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7046824" y="2185416"/>
            <a:ext cx="4157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모드 구분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534760" y="2770632"/>
            <a:ext cx="4669384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설명 모드(비유로 단계 설명) / 체험 모드(값 입력하며 확인)</a:t>
            </a:r>
            <a:endParaRPr lang="en-US" sz="1280" dirty="0"/>
          </a:p>
        </p:txBody>
      </p:sp>
      <p:sp>
        <p:nvSpPr>
          <p:cNvPr id="16" name="Shape 14"/>
          <p:cNvSpPr/>
          <p:nvPr/>
        </p:nvSpPr>
        <p:spPr>
          <a:xfrm>
            <a:off x="731520" y="4023360"/>
            <a:ext cx="5181448" cy="1828800"/>
          </a:xfrm>
          <a:prstGeom prst="roundRect">
            <a:avLst>
              <a:gd name="adj" fmla="val 55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987552" y="4261104"/>
            <a:ext cx="384048" cy="384048"/>
          </a:xfrm>
          <a:prstGeom prst="roundRect">
            <a:avLst>
              <a:gd name="adj" fmla="val 16667"/>
            </a:avLst>
          </a:prstGeom>
          <a:solidFill>
            <a:srgbClr val="FBBF24">
              <a:alpha val="1600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987552" y="42611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499616" y="4242816"/>
            <a:ext cx="4157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시각 피드백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987552" y="4828032"/>
            <a:ext cx="4669384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호출 스택을 기호로. 활성 ▶ · 대기 ‖ · 반환 ✓, Canvas 그래픽</a:t>
            </a:r>
            <a:endParaRPr lang="en-US" sz="1280" dirty="0"/>
          </a:p>
        </p:txBody>
      </p:sp>
      <p:sp>
        <p:nvSpPr>
          <p:cNvPr id="21" name="Shape 19"/>
          <p:cNvSpPr/>
          <p:nvPr/>
        </p:nvSpPr>
        <p:spPr>
          <a:xfrm>
            <a:off x="6278728" y="4023360"/>
            <a:ext cx="5181448" cy="1828800"/>
          </a:xfrm>
          <a:prstGeom prst="roundRect">
            <a:avLst>
              <a:gd name="adj" fmla="val 55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534760" y="4261104"/>
            <a:ext cx="384048" cy="384048"/>
          </a:xfrm>
          <a:prstGeom prst="roundRect">
            <a:avLst>
              <a:gd name="adj" fmla="val 16667"/>
            </a:avLst>
          </a:prstGeom>
          <a:solidFill>
            <a:srgbClr val="FBBF24">
              <a:alpha val="16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6534760" y="42611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7046824" y="4242816"/>
            <a:ext cx="4157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고정 버튼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6534760" y="4828032"/>
            <a:ext cx="4669384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모든 응답 하단에 다음 단계 선택지를 고정</a:t>
            </a:r>
            <a:endParaRPr lang="en-US" sz="128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디자인 프롬프트 갤러리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24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분위기는 </a:t>
            </a:r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골라서</a:t>
            </a:r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붙인다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731520" y="1965960"/>
            <a:ext cx="3332378" cy="1371600"/>
          </a:xfrm>
          <a:prstGeom prst="roundRect">
            <a:avLst>
              <a:gd name="adj" fmla="val 7333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987552" y="2203704"/>
            <a:ext cx="282031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5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학습·아카데믹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987552" y="2660904"/>
            <a:ext cx="2820314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노트북 스케치 · 칠판과 분필 — 수기·아날로그·따뜻함</a:t>
            </a:r>
            <a:endParaRPr lang="en-US" sz="1280" dirty="0"/>
          </a:p>
        </p:txBody>
      </p:sp>
      <p:sp>
        <p:nvSpPr>
          <p:cNvPr id="9" name="Shape 7"/>
          <p:cNvSpPr/>
          <p:nvPr/>
        </p:nvSpPr>
        <p:spPr>
          <a:xfrm>
            <a:off x="4429658" y="1965960"/>
            <a:ext cx="3332378" cy="1371600"/>
          </a:xfrm>
          <a:prstGeom prst="roundRect">
            <a:avLst>
              <a:gd name="adj" fmla="val 7333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685690" y="2203704"/>
            <a:ext cx="282031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5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판타지·드림</a:t>
            </a:r>
            <a:endParaRPr lang="en-US" sz="1550" dirty="0"/>
          </a:p>
        </p:txBody>
      </p:sp>
      <p:sp>
        <p:nvSpPr>
          <p:cNvPr id="11" name="Text 9"/>
          <p:cNvSpPr/>
          <p:nvPr/>
        </p:nvSpPr>
        <p:spPr>
          <a:xfrm>
            <a:off x="4685690" y="2660904"/>
            <a:ext cx="2820314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파스텔 · 코튼캔디 페어리 — 부드러움·순수·마법</a:t>
            </a:r>
            <a:endParaRPr lang="en-US" sz="1280" dirty="0"/>
          </a:p>
        </p:txBody>
      </p:sp>
      <p:sp>
        <p:nvSpPr>
          <p:cNvPr id="12" name="Shape 10"/>
          <p:cNvSpPr/>
          <p:nvPr/>
        </p:nvSpPr>
        <p:spPr>
          <a:xfrm>
            <a:off x="8127797" y="1965960"/>
            <a:ext cx="3332378" cy="1371600"/>
          </a:xfrm>
          <a:prstGeom prst="roundRect">
            <a:avLst>
              <a:gd name="adj" fmla="val 7333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8383829" y="2203704"/>
            <a:ext cx="282031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5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자연·에코</a:t>
            </a:r>
            <a:endParaRPr lang="en-US" sz="1550" dirty="0"/>
          </a:p>
        </p:txBody>
      </p:sp>
      <p:sp>
        <p:nvSpPr>
          <p:cNvPr id="14" name="Text 12"/>
          <p:cNvSpPr/>
          <p:nvPr/>
        </p:nvSpPr>
        <p:spPr>
          <a:xfrm>
            <a:off x="8383829" y="2660904"/>
            <a:ext cx="2820314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보타니컬 가든 — 생명력·치유·유기적</a:t>
            </a:r>
            <a:endParaRPr lang="en-US" sz="1280" dirty="0"/>
          </a:p>
        </p:txBody>
      </p:sp>
      <p:sp>
        <p:nvSpPr>
          <p:cNvPr id="15" name="Shape 13"/>
          <p:cNvSpPr/>
          <p:nvPr/>
        </p:nvSpPr>
        <p:spPr>
          <a:xfrm>
            <a:off x="731520" y="3611880"/>
            <a:ext cx="3332378" cy="1371600"/>
          </a:xfrm>
          <a:prstGeom prst="roundRect">
            <a:avLst>
              <a:gd name="adj" fmla="val 7333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987552" y="3849624"/>
            <a:ext cx="282031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5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레트로·빈티지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987552" y="4306824"/>
            <a:ext cx="2820314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90년대 그런지 · 빈티지 신문 — 거칠음·활자·아카이브</a:t>
            </a:r>
            <a:endParaRPr lang="en-US" sz="1280" dirty="0"/>
          </a:p>
        </p:txBody>
      </p:sp>
      <p:sp>
        <p:nvSpPr>
          <p:cNvPr id="18" name="Shape 16"/>
          <p:cNvSpPr/>
          <p:nvPr/>
        </p:nvSpPr>
        <p:spPr>
          <a:xfrm>
            <a:off x="4429658" y="3611880"/>
            <a:ext cx="3332378" cy="1371600"/>
          </a:xfrm>
          <a:prstGeom prst="roundRect">
            <a:avLst>
              <a:gd name="adj" fmla="val 7333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685690" y="3849624"/>
            <a:ext cx="282031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5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모던·도시</a:t>
            </a:r>
            <a:endParaRPr lang="en-US" sz="1550" dirty="0"/>
          </a:p>
        </p:txBody>
      </p:sp>
      <p:sp>
        <p:nvSpPr>
          <p:cNvPr id="20" name="Text 18"/>
          <p:cNvSpPr/>
          <p:nvPr/>
        </p:nvSpPr>
        <p:spPr>
          <a:xfrm>
            <a:off x="4685690" y="4306824"/>
            <a:ext cx="2820314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미니멀리즘 · 뉴욕 스트리트 — 절제·에너지</a:t>
            </a:r>
            <a:endParaRPr lang="en-US" sz="1280" dirty="0"/>
          </a:p>
        </p:txBody>
      </p:sp>
      <p:sp>
        <p:nvSpPr>
          <p:cNvPr id="21" name="Shape 19"/>
          <p:cNvSpPr/>
          <p:nvPr/>
        </p:nvSpPr>
        <p:spPr>
          <a:xfrm>
            <a:off x="8127797" y="3611880"/>
            <a:ext cx="3332378" cy="1371600"/>
          </a:xfrm>
          <a:prstGeom prst="roundRect">
            <a:avLst>
              <a:gd name="adj" fmla="val 7333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8383829" y="3849624"/>
            <a:ext cx="282031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5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럭셔리·프리미엄</a:t>
            </a:r>
            <a:endParaRPr lang="en-US" sz="1550" dirty="0"/>
          </a:p>
        </p:txBody>
      </p:sp>
      <p:sp>
        <p:nvSpPr>
          <p:cNvPr id="23" name="Text 21"/>
          <p:cNvSpPr/>
          <p:nvPr/>
        </p:nvSpPr>
        <p:spPr>
          <a:xfrm>
            <a:off x="8383829" y="4306824"/>
            <a:ext cx="2820314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크림 클래식 · 실버 모던 — 품격·하이테크</a:t>
            </a:r>
            <a:endParaRPr lang="en-US" sz="1280" dirty="0"/>
          </a:p>
        </p:txBody>
      </p:sp>
      <p:sp>
        <p:nvSpPr>
          <p:cNvPr id="24" name="Text 22"/>
          <p:cNvSpPr/>
          <p:nvPr/>
        </p:nvSpPr>
        <p:spPr>
          <a:xfrm>
            <a:off x="731520" y="6144768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1115568" y="6144768"/>
            <a:ext cx="103446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각 스타일은 </a:t>
            </a:r>
            <a:pPr algn="l" indent="0" marL="0">
              <a:buNone/>
            </a:pPr>
            <a:r>
              <a:rPr lang="en-US" sz="1450" b="1" dirty="0">
                <a:solidFill>
                  <a:srgbClr val="34D399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배경·강조 색상코드</a:t>
            </a:r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까지 정리돼 있어 붙이면 톤이 잡힌다.</a:t>
            </a:r>
            <a:endParaRPr lang="en-US" sz="145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부모 이야기 · 현장 목소리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25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왜 교사·학부모가 직접 만드나</a:t>
            </a:r>
            <a:endParaRPr lang="en-US" sz="3100" dirty="0"/>
          </a:p>
        </p:txBody>
      </p:sp>
      <p:sp>
        <p:nvSpPr>
          <p:cNvPr id="6" name="Text 4"/>
          <p:cNvSpPr/>
          <p:nvPr/>
        </p:nvSpPr>
        <p:spPr>
          <a:xfrm>
            <a:off x="731520" y="1783080"/>
            <a:ext cx="10728655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7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코딩을 배우려는 게 아니다. </a:t>
            </a:r>
            <a:pPr algn="l" indent="0" marL="0">
              <a:lnSpc>
                <a:spcPct val="128000"/>
              </a:lnSpc>
              <a:buNone/>
            </a:pPr>
            <a:r>
              <a:rPr lang="en-US" sz="175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우리 반, 우리 아이에게 딱 맞는 도구</a:t>
            </a:r>
            <a:pPr algn="l" indent="0" marL="0">
              <a:lnSpc>
                <a:spcPct val="128000"/>
              </a:lnSpc>
              <a:buNone/>
            </a:pPr>
            <a:r>
              <a:rPr lang="en-US" sz="17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를 시중 앱을 기다리지 않고 직접 만든다.</a:t>
            </a:r>
            <a:endParaRPr lang="en-US" sz="1750" dirty="0"/>
          </a:p>
        </p:txBody>
      </p:sp>
      <p:sp>
        <p:nvSpPr>
          <p:cNvPr id="7" name="Shape 5"/>
          <p:cNvSpPr/>
          <p:nvPr/>
        </p:nvSpPr>
        <p:spPr>
          <a:xfrm>
            <a:off x="731520" y="2697480"/>
            <a:ext cx="5181448" cy="1463040"/>
          </a:xfrm>
          <a:prstGeom prst="roundRect">
            <a:avLst>
              <a:gd name="adj" fmla="val 6875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87552" y="2935224"/>
            <a:ext cx="46693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5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교사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987552" y="3392424"/>
            <a:ext cx="466938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교육과정·성취기준에 맞춘 자료를 그날 수업에 맞게 즉석에서 제작</a:t>
            </a:r>
            <a:endParaRPr lang="en-US" sz="1280" dirty="0"/>
          </a:p>
        </p:txBody>
      </p:sp>
      <p:sp>
        <p:nvSpPr>
          <p:cNvPr id="10" name="Shape 8"/>
          <p:cNvSpPr/>
          <p:nvPr/>
        </p:nvSpPr>
        <p:spPr>
          <a:xfrm>
            <a:off x="6278728" y="2697480"/>
            <a:ext cx="5181448" cy="1463040"/>
          </a:xfrm>
          <a:prstGeom prst="roundRect">
            <a:avLst>
              <a:gd name="adj" fmla="val 6875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534760" y="2935224"/>
            <a:ext cx="46693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5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학부모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6534760" y="3392424"/>
            <a:ext cx="466938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아이의 취향·수준에 맞춘 연습 앱을, 아이와 함께 이야기하며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731520" y="6144768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1115568" y="6144768"/>
            <a:ext cx="103446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도구를 만드는 경험 자체가, 아이에게 </a:t>
            </a:r>
            <a:pPr algn="l" indent="0" marL="0">
              <a:buNone/>
            </a:pPr>
            <a:r>
              <a:rPr lang="en-US" sz="1450" b="1" dirty="0">
                <a:solidFill>
                  <a:srgbClr val="34D399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가장 좋은 배움</a:t>
            </a:r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 된다.</a:t>
            </a:r>
            <a:endParaRPr lang="en-US" sz="145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핵심 정리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26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기억할 네 가지 문법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731520" y="1965960"/>
            <a:ext cx="5181448" cy="1828800"/>
          </a:xfrm>
          <a:prstGeom prst="roundRect">
            <a:avLst>
              <a:gd name="adj" fmla="val 55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87552" y="2203704"/>
            <a:ext cx="384048" cy="384048"/>
          </a:xfrm>
          <a:prstGeom prst="roundRect">
            <a:avLst>
              <a:gd name="adj" fmla="val 16667"/>
            </a:avLst>
          </a:prstGeom>
          <a:solidFill>
            <a:srgbClr val="38BDF8">
              <a:alpha val="16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987552" y="22037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499616" y="2185416"/>
            <a:ext cx="4157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구체화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987552" y="2770632"/>
            <a:ext cx="4669384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학년·범위·조건을 명시한다. 모호하면 모호한 결과가 온다.</a:t>
            </a:r>
            <a:endParaRPr lang="en-US" sz="1280" dirty="0"/>
          </a:p>
        </p:txBody>
      </p:sp>
      <p:sp>
        <p:nvSpPr>
          <p:cNvPr id="11" name="Shape 9"/>
          <p:cNvSpPr/>
          <p:nvPr/>
        </p:nvSpPr>
        <p:spPr>
          <a:xfrm>
            <a:off x="6278728" y="1965960"/>
            <a:ext cx="5181448" cy="1828800"/>
          </a:xfrm>
          <a:prstGeom prst="roundRect">
            <a:avLst>
              <a:gd name="adj" fmla="val 55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534760" y="2203704"/>
            <a:ext cx="384048" cy="384048"/>
          </a:xfrm>
          <a:prstGeom prst="roundRect">
            <a:avLst>
              <a:gd name="adj" fmla="val 16667"/>
            </a:avLst>
          </a:prstGeom>
          <a:solidFill>
            <a:srgbClr val="38BDF8">
              <a:alpha val="16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6534760" y="22037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7046824" y="2185416"/>
            <a:ext cx="4157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반복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534760" y="2770632"/>
            <a:ext cx="4669384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증상을 그대로 말하고 고친다. 한 번에 완성은 없다.</a:t>
            </a:r>
            <a:endParaRPr lang="en-US" sz="1280" dirty="0"/>
          </a:p>
        </p:txBody>
      </p:sp>
      <p:sp>
        <p:nvSpPr>
          <p:cNvPr id="16" name="Shape 14"/>
          <p:cNvSpPr/>
          <p:nvPr/>
        </p:nvSpPr>
        <p:spPr>
          <a:xfrm>
            <a:off x="731520" y="4023360"/>
            <a:ext cx="5181448" cy="1828800"/>
          </a:xfrm>
          <a:prstGeom prst="roundRect">
            <a:avLst>
              <a:gd name="adj" fmla="val 55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987552" y="4261104"/>
            <a:ext cx="384048" cy="384048"/>
          </a:xfrm>
          <a:prstGeom prst="roundRect">
            <a:avLst>
              <a:gd name="adj" fmla="val 16667"/>
            </a:avLst>
          </a:prstGeom>
          <a:solidFill>
            <a:srgbClr val="FBBF24">
              <a:alpha val="1600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987552" y="42611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499616" y="4242816"/>
            <a:ext cx="4157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디자인 시스템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987552" y="4828032"/>
            <a:ext cx="4669384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색·타이포·톤을 표로 넘긴다. 완성도가 여기서 갈린다.</a:t>
            </a:r>
            <a:endParaRPr lang="en-US" sz="1280" dirty="0"/>
          </a:p>
        </p:txBody>
      </p:sp>
      <p:sp>
        <p:nvSpPr>
          <p:cNvPr id="21" name="Shape 19"/>
          <p:cNvSpPr/>
          <p:nvPr/>
        </p:nvSpPr>
        <p:spPr>
          <a:xfrm>
            <a:off x="6278728" y="4023360"/>
            <a:ext cx="5181448" cy="1828800"/>
          </a:xfrm>
          <a:prstGeom prst="roundRect">
            <a:avLst>
              <a:gd name="adj" fmla="val 55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534760" y="4261104"/>
            <a:ext cx="384048" cy="384048"/>
          </a:xfrm>
          <a:prstGeom prst="roundRect">
            <a:avLst>
              <a:gd name="adj" fmla="val 16667"/>
            </a:avLst>
          </a:prstGeom>
          <a:solidFill>
            <a:srgbClr val="FBBF24">
              <a:alpha val="16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6534760" y="42611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7046824" y="4242816"/>
            <a:ext cx="4157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교육과정 연결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6534760" y="4828032"/>
            <a:ext cx="4669384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성취기준을 붙인다. 앱이 곧 수업이 된다.</a:t>
            </a:r>
            <a:endParaRPr lang="en-US" sz="128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다음 걸음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27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오늘 이후에 할 일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731520" y="2258568"/>
            <a:ext cx="146304" cy="146304"/>
          </a:xfrm>
          <a:prstGeom prst="rect">
            <a:avLst/>
          </a:prstGeom>
          <a:solidFill>
            <a:srgbClr val="38BDF8"/>
          </a:solidFill>
          <a:ln/>
        </p:spPr>
      </p:sp>
      <p:sp>
        <p:nvSpPr>
          <p:cNvPr id="7" name="Text 5"/>
          <p:cNvSpPr/>
          <p:nvPr/>
        </p:nvSpPr>
        <p:spPr>
          <a:xfrm>
            <a:off x="1042416" y="2148840"/>
            <a:ext cx="1041775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55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나만의 주제로</a:t>
            </a:r>
            <a:pPr algn="l" indent="0" marL="0">
              <a:lnSpc>
                <a:spcPct val="125000"/>
              </a:lnSpc>
              <a:buNone/>
            </a:pPr>
            <a:r>
              <a:rPr lang="en-US" sz="15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재사용 템플릿 프롬프트의 빈칸을 채워 본다</a:t>
            </a:r>
            <a:endParaRPr lang="en-US" sz="1550" dirty="0"/>
          </a:p>
        </p:txBody>
      </p:sp>
      <p:sp>
        <p:nvSpPr>
          <p:cNvPr id="8" name="Shape 6"/>
          <p:cNvSpPr/>
          <p:nvPr/>
        </p:nvSpPr>
        <p:spPr>
          <a:xfrm>
            <a:off x="731520" y="2971800"/>
            <a:ext cx="146304" cy="146304"/>
          </a:xfrm>
          <a:prstGeom prst="rect">
            <a:avLst/>
          </a:prstGeom>
          <a:solidFill>
            <a:srgbClr val="38BDF8"/>
          </a:solidFill>
          <a:ln/>
        </p:spPr>
      </p:sp>
      <p:sp>
        <p:nvSpPr>
          <p:cNvPr id="9" name="Text 7"/>
          <p:cNvSpPr/>
          <p:nvPr/>
        </p:nvSpPr>
        <p:spPr>
          <a:xfrm>
            <a:off x="1042416" y="2862072"/>
            <a:ext cx="1041775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5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만든 것을 </a:t>
            </a:r>
            <a:pPr algn="l" indent="0" marL="0">
              <a:lnSpc>
                <a:spcPct val="125000"/>
              </a:lnSpc>
              <a:buNone/>
            </a:pPr>
            <a:r>
              <a:rPr lang="en-US" sz="155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공유</a:t>
            </a:r>
            <a:pPr algn="l" indent="0" marL="0">
              <a:lnSpc>
                <a:spcPct val="125000"/>
              </a:lnSpc>
              <a:buNone/>
            </a:pPr>
            <a:r>
              <a:rPr lang="en-US" sz="15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한다 — 단, 개인정보·저작권 문제 자료는 올리지 않는다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731520" y="3685032"/>
            <a:ext cx="146304" cy="146304"/>
          </a:xfrm>
          <a:prstGeom prst="rect">
            <a:avLst/>
          </a:prstGeom>
          <a:solidFill>
            <a:srgbClr val="38BDF8"/>
          </a:solidFill>
          <a:ln/>
        </p:spPr>
      </p:sp>
      <p:sp>
        <p:nvSpPr>
          <p:cNvPr id="11" name="Text 9"/>
          <p:cNvSpPr/>
          <p:nvPr/>
        </p:nvSpPr>
        <p:spPr>
          <a:xfrm>
            <a:off x="1042416" y="3575304"/>
            <a:ext cx="1041775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5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매번 조금씩 만들며 </a:t>
            </a:r>
            <a:pPr algn="l" indent="0" marL="0">
              <a:lnSpc>
                <a:spcPct val="125000"/>
              </a:lnSpc>
              <a:buNone/>
            </a:pPr>
            <a:r>
              <a:rPr lang="en-US" sz="155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프롬프트 근육</a:t>
            </a:r>
            <a:pPr algn="l" indent="0" marL="0">
              <a:lnSpc>
                <a:spcPct val="125000"/>
              </a:lnSpc>
              <a:buNone/>
            </a:pPr>
            <a:r>
              <a:rPr lang="en-US" sz="15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을 키운다. 어제보다 한 문장 더 구체적으로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731520" y="6144768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1115568" y="6144768"/>
            <a:ext cx="103446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완벽한 첫 앱보다, </a:t>
            </a:r>
            <a:pPr algn="l" indent="0" marL="0">
              <a:buNone/>
            </a:pPr>
            <a:r>
              <a:rPr lang="en-US" sz="1450" b="1" dirty="0">
                <a:solidFill>
                  <a:srgbClr val="34D399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계속 만드는 습관</a:t>
            </a:r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 실력을 만든다.</a:t>
            </a:r>
            <a:endParaRPr lang="en-US" sz="145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출처와 크레딧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28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 자료의 바탕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731520" y="2167128"/>
            <a:ext cx="146304" cy="146304"/>
          </a:xfrm>
          <a:prstGeom prst="rect">
            <a:avLst/>
          </a:prstGeom>
          <a:solidFill>
            <a:srgbClr val="38BDF8"/>
          </a:solidFill>
          <a:ln/>
        </p:spPr>
      </p:sp>
      <p:sp>
        <p:nvSpPr>
          <p:cNvPr id="7" name="Text 5"/>
          <p:cNvSpPr/>
          <p:nvPr/>
        </p:nvSpPr>
        <p:spPr>
          <a:xfrm>
            <a:off x="1042416" y="2057400"/>
            <a:ext cx="1041775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55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원작 워크숍</a:t>
            </a:r>
            <a:pPr algn="l" indent="0" marL="0">
              <a:lnSpc>
                <a:spcPct val="125000"/>
              </a:lnSpc>
              <a:buNone/>
            </a:pPr>
            <a:r>
              <a:rPr lang="en-US" sz="15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— math-tong · 「교사와 학부모를 위한 바이브코딩」 (Padlet)</a:t>
            </a:r>
            <a:endParaRPr lang="en-US" sz="1550" dirty="0"/>
          </a:p>
        </p:txBody>
      </p:sp>
      <p:sp>
        <p:nvSpPr>
          <p:cNvPr id="8" name="Shape 6"/>
          <p:cNvSpPr/>
          <p:nvPr/>
        </p:nvSpPr>
        <p:spPr>
          <a:xfrm>
            <a:off x="731520" y="2880360"/>
            <a:ext cx="146304" cy="146304"/>
          </a:xfrm>
          <a:prstGeom prst="rect">
            <a:avLst/>
          </a:prstGeom>
          <a:solidFill>
            <a:srgbClr val="38BDF8"/>
          </a:solidFill>
          <a:ln/>
        </p:spPr>
      </p:sp>
      <p:sp>
        <p:nvSpPr>
          <p:cNvPr id="9" name="Text 7"/>
          <p:cNvSpPr/>
          <p:nvPr/>
        </p:nvSpPr>
        <p:spPr>
          <a:xfrm>
            <a:off x="1042416" y="2770632"/>
            <a:ext cx="1041775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55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책</a:t>
            </a:r>
            <a:pPr algn="l" indent="0" marL="0">
              <a:lnSpc>
                <a:spcPct val="125000"/>
              </a:lnSpc>
              <a:buNone/>
            </a:pPr>
            <a:r>
              <a:rPr lang="en-US" sz="15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— 《교사와 학부모를 위한 바이브 코딩》 황건호·신종환·김형규·김명휘 · 씨마스21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731520" y="3593592"/>
            <a:ext cx="146304" cy="146304"/>
          </a:xfrm>
          <a:prstGeom prst="rect">
            <a:avLst/>
          </a:prstGeom>
          <a:solidFill>
            <a:srgbClr val="38BDF8"/>
          </a:solidFill>
          <a:ln/>
        </p:spPr>
      </p:sp>
      <p:sp>
        <p:nvSpPr>
          <p:cNvPr id="11" name="Text 9"/>
          <p:cNvSpPr/>
          <p:nvPr/>
        </p:nvSpPr>
        <p:spPr>
          <a:xfrm>
            <a:off x="1042416" y="3483864"/>
            <a:ext cx="1041775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55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프롬프트 갤러리·템플릿</a:t>
            </a:r>
            <a:pPr algn="l" indent="0" marL="0">
              <a:lnSpc>
                <a:spcPct val="125000"/>
              </a:lnSpc>
              <a:buNone/>
            </a:pPr>
            <a:r>
              <a:rPr lang="en-US" sz="15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— vibecoding25 (Notion)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731520" y="4306824"/>
            <a:ext cx="146304" cy="146304"/>
          </a:xfrm>
          <a:prstGeom prst="rect">
            <a:avLst/>
          </a:prstGeom>
          <a:solidFill>
            <a:srgbClr val="38BDF8"/>
          </a:solidFill>
          <a:ln/>
        </p:spPr>
      </p:sp>
      <p:sp>
        <p:nvSpPr>
          <p:cNvPr id="13" name="Text 11"/>
          <p:cNvSpPr/>
          <p:nvPr/>
        </p:nvSpPr>
        <p:spPr>
          <a:xfrm>
            <a:off x="1042416" y="4197096"/>
            <a:ext cx="1041775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55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실습 안내</a:t>
            </a:r>
            <a:pPr algn="l" indent="0" marL="0">
              <a:lnSpc>
                <a:spcPct val="125000"/>
              </a:lnSpc>
              <a:buNone/>
            </a:pPr>
            <a:r>
              <a:rPr lang="en-US" sz="15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— joo.is/vibe0707</a:t>
            </a:r>
            <a:endParaRPr lang="en-US" sz="1550" dirty="0"/>
          </a:p>
        </p:txBody>
      </p:sp>
      <p:sp>
        <p:nvSpPr>
          <p:cNvPr id="14" name="Text 12"/>
          <p:cNvSpPr/>
          <p:nvPr/>
        </p:nvSpPr>
        <p:spPr>
          <a:xfrm>
            <a:off x="731520" y="6126480"/>
            <a:ext cx="1072865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3758F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큐레이션 · 김진관 (닷커넥터) — 원작자의 워크숍을 강의 슬라이드로 다시 정리한 버전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바이브코딩이란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03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감이 아니라 </a:t>
            </a:r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말</a:t>
            </a:r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 결과를 만든다</a:t>
            </a:r>
            <a:endParaRPr lang="en-US" sz="3100" dirty="0"/>
          </a:p>
        </p:txBody>
      </p:sp>
      <p:sp>
        <p:nvSpPr>
          <p:cNvPr id="6" name="Text 4"/>
          <p:cNvSpPr/>
          <p:nvPr/>
        </p:nvSpPr>
        <p:spPr>
          <a:xfrm>
            <a:off x="731520" y="1783080"/>
            <a:ext cx="10728655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7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바이브코딩은 </a:t>
            </a:r>
            <a:pPr algn="l" indent="0" marL="0">
              <a:lnSpc>
                <a:spcPct val="128000"/>
              </a:lnSpc>
              <a:buNone/>
            </a:pPr>
            <a:r>
              <a:rPr lang="en-US" sz="175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자연어로 지시해 소프트웨어를 만드는 것</a:t>
            </a:r>
            <a:pPr algn="l" indent="0" marL="0">
              <a:lnSpc>
                <a:spcPct val="128000"/>
              </a:lnSpc>
              <a:buNone/>
            </a:pPr>
            <a:r>
              <a:rPr lang="en-US" sz="17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이다. 코드를 직접 쓰지 않아도, 무엇을 원하는지 정확히 말하면 AI가 만든다.</a:t>
            </a:r>
            <a:endParaRPr lang="en-US" sz="1750" dirty="0"/>
          </a:p>
        </p:txBody>
      </p:sp>
      <p:sp>
        <p:nvSpPr>
          <p:cNvPr id="7" name="Shape 5"/>
          <p:cNvSpPr/>
          <p:nvPr/>
        </p:nvSpPr>
        <p:spPr>
          <a:xfrm>
            <a:off x="731520" y="2788920"/>
            <a:ext cx="3332378" cy="2286000"/>
          </a:xfrm>
          <a:prstGeom prst="roundRect">
            <a:avLst>
              <a:gd name="adj" fmla="val 44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987552" y="3026664"/>
            <a:ext cx="384048" cy="384048"/>
          </a:xfrm>
          <a:prstGeom prst="roundRect">
            <a:avLst>
              <a:gd name="adj" fmla="val 16667"/>
            </a:avLst>
          </a:prstGeom>
          <a:solidFill>
            <a:srgbClr val="38BDF8">
              <a:alpha val="16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987552" y="302666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499616" y="3008376"/>
            <a:ext cx="230825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구체화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87552" y="3593592"/>
            <a:ext cx="2820314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학년·범위·방식을 명시할수록 원하는 결과에 가까워진다.</a:t>
            </a:r>
            <a:endParaRPr lang="en-US" sz="1280" dirty="0"/>
          </a:p>
        </p:txBody>
      </p:sp>
      <p:sp>
        <p:nvSpPr>
          <p:cNvPr id="12" name="Shape 10"/>
          <p:cNvSpPr/>
          <p:nvPr/>
        </p:nvSpPr>
        <p:spPr>
          <a:xfrm>
            <a:off x="4429658" y="2788920"/>
            <a:ext cx="3332378" cy="2286000"/>
          </a:xfrm>
          <a:prstGeom prst="roundRect">
            <a:avLst>
              <a:gd name="adj" fmla="val 44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85690" y="3026664"/>
            <a:ext cx="384048" cy="384048"/>
          </a:xfrm>
          <a:prstGeom prst="roundRect">
            <a:avLst>
              <a:gd name="adj" fmla="val 16667"/>
            </a:avLst>
          </a:prstGeom>
          <a:solidFill>
            <a:srgbClr val="38BDF8">
              <a:alpha val="16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4685690" y="302666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5197754" y="3008376"/>
            <a:ext cx="230825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반복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685690" y="3593592"/>
            <a:ext cx="2820314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한 번에 끝내지 않는다. 결과를 보고 증상을 말하며 고친다.</a:t>
            </a:r>
            <a:endParaRPr lang="en-US" sz="1280" dirty="0"/>
          </a:p>
        </p:txBody>
      </p:sp>
      <p:sp>
        <p:nvSpPr>
          <p:cNvPr id="17" name="Shape 15"/>
          <p:cNvSpPr/>
          <p:nvPr/>
        </p:nvSpPr>
        <p:spPr>
          <a:xfrm>
            <a:off x="8127797" y="2788920"/>
            <a:ext cx="3332378" cy="2286000"/>
          </a:xfrm>
          <a:prstGeom prst="roundRect">
            <a:avLst>
              <a:gd name="adj" fmla="val 4400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383829" y="3026664"/>
            <a:ext cx="384048" cy="384048"/>
          </a:xfrm>
          <a:prstGeom prst="roundRect">
            <a:avLst>
              <a:gd name="adj" fmla="val 16667"/>
            </a:avLst>
          </a:prstGeom>
          <a:solidFill>
            <a:srgbClr val="FBBF24">
              <a:alpha val="16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8383829" y="302666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895893" y="3008376"/>
            <a:ext cx="230825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디자인 시스템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8383829" y="3593592"/>
            <a:ext cx="2820314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28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색·타이포·톤을 구조로 넘기면 완성도가 달라진다.</a:t>
            </a:r>
            <a:endParaRPr lang="en-US" sz="1280" dirty="0"/>
          </a:p>
        </p:txBody>
      </p:sp>
      <p:sp>
        <p:nvSpPr>
          <p:cNvPr id="22" name="Text 20"/>
          <p:cNvSpPr/>
          <p:nvPr/>
        </p:nvSpPr>
        <p:spPr>
          <a:xfrm>
            <a:off x="731520" y="6144768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1115568" y="6144768"/>
            <a:ext cx="103446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몰라서 못 만드는 게 아니라, </a:t>
            </a:r>
            <a:pPr algn="l" indent="0" marL="0">
              <a:buNone/>
            </a:pPr>
            <a:r>
              <a:rPr lang="en-US" sz="1450" b="1" dirty="0">
                <a:solidFill>
                  <a:srgbClr val="34D399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정확히 말하지 못해서</a:t>
            </a:r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못 만든다.</a:t>
            </a:r>
            <a:endParaRPr lang="en-US" sz="14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오늘의 실습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04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오늘 만들 다섯 가지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731520" y="2286000"/>
            <a:ext cx="2014057" cy="2743200"/>
          </a:xfrm>
          <a:prstGeom prst="roundRect">
            <a:avLst>
              <a:gd name="adj" fmla="val 4994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950976" y="2523744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38BDF8">
              <a:alpha val="16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950976" y="252374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932688" y="3200400"/>
            <a:ext cx="1611721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곱셈 연습 웹앱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932688" y="4069080"/>
            <a:ext cx="161172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초등 수학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910169" y="2286000"/>
            <a:ext cx="2014057" cy="2743200"/>
          </a:xfrm>
          <a:prstGeom prst="roundRect">
            <a:avLst>
              <a:gd name="adj" fmla="val 4994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129625" y="2523744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38BDF8">
              <a:alpha val="16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3129625" y="252374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3111337" y="3200400"/>
            <a:ext cx="1611721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임시정부 지도 웹앱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111337" y="4069080"/>
            <a:ext cx="161172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역사 · leaflet.js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088819" y="2286000"/>
            <a:ext cx="2014057" cy="2743200"/>
          </a:xfrm>
          <a:prstGeom prst="roundRect">
            <a:avLst>
              <a:gd name="adj" fmla="val 4994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308275" y="2523744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38BDF8">
              <a:alpha val="1600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5308275" y="252374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5289987" y="3200400"/>
            <a:ext cx="1611721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학습지·인포그래픽·GEMS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289987" y="4069080"/>
            <a:ext cx="161172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방탈출 · 시트 연동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7267468" y="2286000"/>
            <a:ext cx="2014057" cy="2743200"/>
          </a:xfrm>
          <a:prstGeom prst="roundRect">
            <a:avLst>
              <a:gd name="adj" fmla="val 4994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7486924" y="2523744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FBBF24">
              <a:alpha val="16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7486924" y="252374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4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7468636" y="3200400"/>
            <a:ext cx="1611721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알고리즘 시각화 튜터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468636" y="4069080"/>
            <a:ext cx="161172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정보 교과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9446118" y="2286000"/>
            <a:ext cx="2014057" cy="2743200"/>
          </a:xfrm>
          <a:prstGeom prst="roundRect">
            <a:avLst>
              <a:gd name="adj" fmla="val 4994"/>
            </a:avLst>
          </a:prstGeom>
          <a:solidFill>
            <a:srgbClr val="1E293B"/>
          </a:solidFill>
          <a:ln w="12700">
            <a:solidFill>
              <a:srgbClr val="2E3E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9665574" y="2523744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FBBF24">
              <a:alpha val="16000"/>
            </a:srgbClr>
          </a:solidFill>
          <a:ln/>
        </p:spPr>
      </p:sp>
      <p:sp>
        <p:nvSpPr>
          <p:cNvPr id="28" name="Text 26"/>
          <p:cNvSpPr/>
          <p:nvPr/>
        </p:nvSpPr>
        <p:spPr>
          <a:xfrm>
            <a:off x="9665574" y="252374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5</a:t>
            </a:r>
            <a:endParaRPr lang="en-US" sz="1700" dirty="0"/>
          </a:p>
        </p:txBody>
      </p:sp>
      <p:sp>
        <p:nvSpPr>
          <p:cNvPr id="29" name="Text 27"/>
          <p:cNvSpPr/>
          <p:nvPr/>
        </p:nvSpPr>
        <p:spPr>
          <a:xfrm>
            <a:off x="9647286" y="3200400"/>
            <a:ext cx="1611721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나만의 챗봇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9647286" y="4069080"/>
            <a:ext cx="161172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재귀함수 튜터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731520" y="6144768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</a:t>
            </a:r>
            <a:endParaRPr lang="en-US" sz="1700" dirty="0"/>
          </a:p>
        </p:txBody>
      </p:sp>
      <p:sp>
        <p:nvSpPr>
          <p:cNvPr id="32" name="Text 30"/>
          <p:cNvSpPr/>
          <p:nvPr/>
        </p:nvSpPr>
        <p:spPr>
          <a:xfrm>
            <a:off x="1115568" y="6144768"/>
            <a:ext cx="103446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수학·역사·정보를 넘나들며, </a:t>
            </a:r>
            <a:pPr algn="l" indent="0" marL="0">
              <a:buNone/>
            </a:pPr>
            <a:r>
              <a:rPr lang="en-US" sz="1450" b="1" dirty="0">
                <a:solidFill>
                  <a:srgbClr val="34D399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하나의 프롬프트 근육</a:t>
            </a:r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을 키운다.</a:t>
            </a:r>
            <a:endParaRPr lang="en-US" sz="14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실습 준비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05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시작 전 준비물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731520" y="2167128"/>
            <a:ext cx="146304" cy="146304"/>
          </a:xfrm>
          <a:prstGeom prst="rect">
            <a:avLst/>
          </a:prstGeom>
          <a:solidFill>
            <a:srgbClr val="38BDF8"/>
          </a:solidFill>
          <a:ln/>
        </p:spPr>
      </p:sp>
      <p:sp>
        <p:nvSpPr>
          <p:cNvPr id="7" name="Text 5"/>
          <p:cNvSpPr/>
          <p:nvPr/>
        </p:nvSpPr>
        <p:spPr>
          <a:xfrm>
            <a:off x="1042416" y="2057400"/>
            <a:ext cx="1041775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55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Gemini 계정</a:t>
            </a:r>
            <a:pPr algn="l" indent="0" marL="0">
              <a:lnSpc>
                <a:spcPct val="125000"/>
              </a:lnSpc>
              <a:buNone/>
            </a:pPr>
            <a:r>
              <a:rPr lang="en-US" sz="15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— 실습 중 한도가 차는 것을 막기 위해 구글 계정을 1~2개 여유 있게 준비 (휴대폰으로 미리 생성)</a:t>
            </a:r>
            <a:endParaRPr lang="en-US" sz="1550" dirty="0"/>
          </a:p>
        </p:txBody>
      </p:sp>
      <p:sp>
        <p:nvSpPr>
          <p:cNvPr id="8" name="Shape 6"/>
          <p:cNvSpPr/>
          <p:nvPr/>
        </p:nvSpPr>
        <p:spPr>
          <a:xfrm>
            <a:off x="731520" y="2880360"/>
            <a:ext cx="146304" cy="146304"/>
          </a:xfrm>
          <a:prstGeom prst="rect">
            <a:avLst/>
          </a:prstGeom>
          <a:solidFill>
            <a:srgbClr val="38BDF8"/>
          </a:solidFill>
          <a:ln/>
        </p:spPr>
      </p:sp>
      <p:sp>
        <p:nvSpPr>
          <p:cNvPr id="9" name="Text 7"/>
          <p:cNvSpPr/>
          <p:nvPr/>
        </p:nvSpPr>
        <p:spPr>
          <a:xfrm>
            <a:off x="1042416" y="2770632"/>
            <a:ext cx="1041775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55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실습 규칙</a:t>
            </a:r>
            <a:pPr algn="l" indent="0" marL="0">
              <a:lnSpc>
                <a:spcPct val="125000"/>
              </a:lnSpc>
              <a:buNone/>
            </a:pPr>
            <a:r>
              <a:rPr lang="en-US" sz="15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— 창 전환·새 채팅 요령은 </a:t>
            </a:r>
            <a:pPr algn="l" indent="0" marL="0">
              <a:lnSpc>
                <a:spcPct val="125000"/>
              </a:lnSpc>
              <a:buNone/>
            </a:pPr>
            <a:r>
              <a:rPr lang="en-US" sz="155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joo.is/vibe0707</a:t>
            </a:r>
            <a:pPr algn="l" indent="0" marL="0">
              <a:lnSpc>
                <a:spcPct val="125000"/>
              </a:lnSpc>
              <a:buNone/>
            </a:pPr>
            <a:r>
              <a:rPr lang="en-US" sz="15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의 1~4 구성 규칙을 따른다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731520" y="3593592"/>
            <a:ext cx="146304" cy="146304"/>
          </a:xfrm>
          <a:prstGeom prst="rect">
            <a:avLst/>
          </a:prstGeom>
          <a:solidFill>
            <a:srgbClr val="38BDF8"/>
          </a:solidFill>
          <a:ln/>
        </p:spPr>
      </p:sp>
      <p:sp>
        <p:nvSpPr>
          <p:cNvPr id="11" name="Text 9"/>
          <p:cNvSpPr/>
          <p:nvPr/>
        </p:nvSpPr>
        <p:spPr>
          <a:xfrm>
            <a:off x="1042416" y="3483864"/>
            <a:ext cx="1041775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55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구글 계정 만들기 안내</a:t>
            </a:r>
            <a:pPr algn="l" indent="0" marL="0">
              <a:lnSpc>
                <a:spcPct val="125000"/>
              </a:lnSpc>
              <a:buNone/>
            </a:pPr>
            <a:r>
              <a:rPr lang="en-US" sz="15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— 안드로이드/아이폰별 생성법은 math-tong 블로그 참고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731520" y="4306824"/>
            <a:ext cx="146304" cy="146304"/>
          </a:xfrm>
          <a:prstGeom prst="rect">
            <a:avLst/>
          </a:prstGeom>
          <a:solidFill>
            <a:srgbClr val="38BDF8"/>
          </a:solidFill>
          <a:ln/>
        </p:spPr>
      </p:sp>
      <p:sp>
        <p:nvSpPr>
          <p:cNvPr id="13" name="Text 11"/>
          <p:cNvSpPr/>
          <p:nvPr/>
        </p:nvSpPr>
        <p:spPr>
          <a:xfrm>
            <a:off x="1042416" y="4197096"/>
            <a:ext cx="10417759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55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공유 예절</a:t>
            </a:r>
            <a:pPr algn="l" indent="0" marL="0">
              <a:lnSpc>
                <a:spcPct val="125000"/>
              </a:lnSpc>
              <a:buNone/>
            </a:pPr>
            <a:r>
              <a:rPr lang="en-US" sz="15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— 결과물 공유 시 개인정보·저작권 문제 자료는 올리지 않는다</a:t>
            </a:r>
            <a:endParaRPr lang="en-US" sz="1550" dirty="0"/>
          </a:p>
        </p:txBody>
      </p:sp>
      <p:sp>
        <p:nvSpPr>
          <p:cNvPr id="14" name="Text 12"/>
          <p:cNvSpPr/>
          <p:nvPr/>
        </p:nvSpPr>
        <p:spPr>
          <a:xfrm>
            <a:off x="731520" y="6144768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1115568" y="6144768"/>
            <a:ext cx="103446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도구는 하나면 충분하다. </a:t>
            </a:r>
            <a:pPr algn="l" indent="0" marL="0">
              <a:buNone/>
            </a:pPr>
            <a:r>
              <a:rPr lang="en-US" sz="1450" b="1" dirty="0">
                <a:solidFill>
                  <a:srgbClr val="34D399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준비는 가볍게, 실습은 바로.</a:t>
            </a:r>
            <a:endParaRPr lang="en-US" sz="14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737360"/>
            <a:ext cx="1072865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spc="300" kern="0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1</a:t>
            </a:r>
            <a:endParaRPr lang="en-US" sz="1900" dirty="0"/>
          </a:p>
        </p:txBody>
      </p:sp>
      <p:sp>
        <p:nvSpPr>
          <p:cNvPr id="3" name="Text 1"/>
          <p:cNvSpPr/>
          <p:nvPr/>
        </p:nvSpPr>
        <p:spPr>
          <a:xfrm>
            <a:off x="731520" y="2286000"/>
            <a:ext cx="10728655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곱셈 웹앱 만들기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731520" y="4023360"/>
            <a:ext cx="1072865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같은 앱도 프롬프트가 격을 바꾼다 — 기본 → 취향 → 디자인 시스템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731520" y="5029200"/>
            <a:ext cx="822960" cy="100584"/>
          </a:xfrm>
          <a:prstGeom prst="roundRect">
            <a:avLst>
              <a:gd name="adj" fmla="val 45455"/>
            </a:avLst>
          </a:prstGeom>
          <a:solidFill>
            <a:srgbClr val="FBBF24"/>
          </a:solidFill>
          <a:ln/>
        </p:spPr>
      </p:sp>
      <p:sp>
        <p:nvSpPr>
          <p:cNvPr id="6" name="Shape 4"/>
          <p:cNvSpPr/>
          <p:nvPr/>
        </p:nvSpPr>
        <p:spPr>
          <a:xfrm>
            <a:off x="1700784" y="5029200"/>
            <a:ext cx="384048" cy="100584"/>
          </a:xfrm>
          <a:prstGeom prst="roundRect">
            <a:avLst>
              <a:gd name="adj" fmla="val 45455"/>
            </a:avLst>
          </a:prstGeom>
          <a:solidFill>
            <a:srgbClr val="2E3E57"/>
          </a:solidFill>
          <a:ln/>
        </p:spPr>
      </p:sp>
      <p:sp>
        <p:nvSpPr>
          <p:cNvPr id="7" name="Shape 5"/>
          <p:cNvSpPr/>
          <p:nvPr/>
        </p:nvSpPr>
        <p:spPr>
          <a:xfrm>
            <a:off x="2231136" y="5029200"/>
            <a:ext cx="384048" cy="100584"/>
          </a:xfrm>
          <a:prstGeom prst="roundRect">
            <a:avLst>
              <a:gd name="adj" fmla="val 45455"/>
            </a:avLst>
          </a:prstGeom>
          <a:solidFill>
            <a:srgbClr val="2E3E57"/>
          </a:solidFill>
          <a:ln/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1 · 곱셈 웹앱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07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1단계 — 무엇을 만들지 정확히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731520" y="2011680"/>
            <a:ext cx="10728655" cy="1737360"/>
          </a:xfrm>
          <a:prstGeom prst="rect">
            <a:avLst/>
          </a:prstGeom>
          <a:solidFill>
            <a:srgbClr val="0B1424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2011680"/>
            <a:ext cx="54864" cy="1737360"/>
          </a:xfrm>
          <a:prstGeom prst="rect">
            <a:avLst/>
          </a:prstGeom>
          <a:solidFill>
            <a:srgbClr val="38BDF8"/>
          </a:solidFill>
          <a:ln/>
        </p:spPr>
      </p:sp>
      <p:sp>
        <p:nvSpPr>
          <p:cNvPr id="8" name="Text 6"/>
          <p:cNvSpPr/>
          <p:nvPr/>
        </p:nvSpPr>
        <p:spPr>
          <a:xfrm>
            <a:off x="987552" y="2176272"/>
            <a:ext cx="102714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제미나이 프롬프트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987552" y="2487168"/>
            <a:ext cx="10216591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"두 자리 수와 한 자리 수의 곱셈 연습을 할 수 있는 웹앱을 만들어 줘. </a:t>
            </a:r>
            <a:pPr algn="l"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초등학교 2학년 수준</a:t>
            </a:r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에 맞게 </a:t>
            </a:r>
            <a:pPr algn="l"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스텝 바이 스텝</a:t>
            </a:r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으로 계산할 수 있도록 했으면 좋겠어."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31520" y="6144768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115568" y="6144768"/>
            <a:ext cx="103446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34D399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학년·범위·방식</a:t>
            </a:r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을 명시하면 원하는 난이도가 바로 나온다.</a:t>
            </a:r>
            <a:endParaRPr lang="en-US" sz="14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1 · 곱셈 웹앱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08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2단계 — 사용자를 묘사하기</a:t>
            </a:r>
            <a:endParaRPr lang="en-US" sz="3100" dirty="0"/>
          </a:p>
        </p:txBody>
      </p:sp>
      <p:sp>
        <p:nvSpPr>
          <p:cNvPr id="6" name="Shape 4"/>
          <p:cNvSpPr/>
          <p:nvPr/>
        </p:nvSpPr>
        <p:spPr>
          <a:xfrm>
            <a:off x="731520" y="2011680"/>
            <a:ext cx="10728655" cy="1371600"/>
          </a:xfrm>
          <a:prstGeom prst="rect">
            <a:avLst/>
          </a:prstGeom>
          <a:solidFill>
            <a:srgbClr val="0B1424"/>
          </a:solidFill>
          <a:ln w="12700">
            <a:solidFill>
              <a:srgbClr val="2E3E5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2011680"/>
            <a:ext cx="54864" cy="1371600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8" name="Text 6"/>
          <p:cNvSpPr/>
          <p:nvPr/>
        </p:nvSpPr>
        <p:spPr>
          <a:xfrm>
            <a:off x="987552" y="2176272"/>
            <a:ext cx="102714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제미나이 프롬프트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987552" y="2487168"/>
            <a:ext cx="10216591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"우리 아이는 </a:t>
            </a:r>
            <a:pPr algn="l"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핑크색의 귀여운 공주 스타일</a:t>
            </a:r>
            <a:pPr algn="l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을 선호하거든. 거기에 맞게 앱의 디자인을 바꿔 줘."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31520" y="3657600"/>
            <a:ext cx="10728655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8000"/>
              </a:lnSpc>
              <a:buNone/>
            </a:pPr>
            <a:r>
              <a:rPr lang="en-US" sz="17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기능이 완성됐다면, 다음은 </a:t>
            </a:r>
            <a:pPr algn="l" indent="0" marL="0">
              <a:lnSpc>
                <a:spcPct val="128000"/>
              </a:lnSpc>
              <a:buNone/>
            </a:pPr>
            <a:r>
              <a:rPr lang="en-US" sz="175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누가 쓰는가</a:t>
            </a:r>
            <a:pPr algn="l" indent="0" marL="0">
              <a:lnSpc>
                <a:spcPct val="128000"/>
              </a:lnSpc>
              <a:buNone/>
            </a:pPr>
            <a:r>
              <a:rPr lang="en-US" sz="1750" dirty="0">
                <a:solidFill>
                  <a:srgbClr val="C7D3E6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다. 사용자를 구체적으로 묘사할수록 디자인이 그 사람에게 맞춰진다.</a:t>
            </a:r>
            <a:endParaRPr lang="en-US" sz="1750" dirty="0"/>
          </a:p>
        </p:txBody>
      </p:sp>
      <p:sp>
        <p:nvSpPr>
          <p:cNvPr id="11" name="Text 9"/>
          <p:cNvSpPr/>
          <p:nvPr/>
        </p:nvSpPr>
        <p:spPr>
          <a:xfrm>
            <a:off x="731520" y="6144768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1115568" y="6144768"/>
            <a:ext cx="103446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내 아이·우리 반을 떠올리며 말하면, 앱이 </a:t>
            </a:r>
            <a:pPr algn="l" indent="0" marL="0">
              <a:buNone/>
            </a:pPr>
            <a:r>
              <a:rPr lang="en-US" sz="1450" b="1" dirty="0">
                <a:solidFill>
                  <a:srgbClr val="34D399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그들의 것</a:t>
            </a:r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이 된다.</a:t>
            </a:r>
            <a:endParaRPr lang="en-US" sz="14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48640"/>
            <a:ext cx="118872" cy="118872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950976" y="457200"/>
            <a:ext cx="8686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8BDF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Part 1 · 곱셈 웹앱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0362895" y="457200"/>
            <a:ext cx="1097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09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932688"/>
            <a:ext cx="10728655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3단계 — 디자인을 </a:t>
            </a:r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시스템</a:t>
            </a:r>
            <a:pPr algn="l" indent="0" marL="0">
              <a:lnSpc>
                <a:spcPct val="105000"/>
              </a:lnSpc>
              <a:buNone/>
            </a:pPr>
            <a:r>
              <a:rPr lang="en-US" sz="3100" b="1" dirty="0">
                <a:solidFill>
                  <a:srgbClr val="E8EEF7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으로 넘긴다</a:t>
            </a:r>
            <a:endParaRPr lang="en-US" sz="3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965960"/>
          <a:ext cx="10728655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8351215"/>
              </a:tblGrid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50" b="1" dirty="0">
                          <a:solidFill>
                            <a:srgbClr val="FBBF24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비주얼 스타일</a:t>
                      </a:r>
                      <a:endParaRPr lang="en-US" sz="14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25400" marR="76200" marT="76200" marB="76200" anchor="t">
                    <a:lnL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50" dirty="0">
                          <a:solidFill>
                            <a:srgbClr val="C7D3E6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Clay / Stopmotion / Cute (클레이 · 스톱모션 · 큐트)</a:t>
                      </a:r>
                      <a:endParaRPr lang="en-US" sz="14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50800" marR="50800" marT="76200" marB="76200" anchor="t">
                    <a:lnL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50" b="1" dirty="0">
                          <a:solidFill>
                            <a:srgbClr val="FBBF24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색상</a:t>
                      </a:r>
                      <a:endParaRPr lang="en-US" sz="14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25400" marR="76200" marT="76200" marB="76200" anchor="t">
                    <a:lnL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50" dirty="0">
                          <a:solidFill>
                            <a:srgbClr val="C7D3E6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배경 #87CEEB 스카이블루 · 텍스트 #FFFFFF · 강조 #FF6347 토마토, #FFD700 골드</a:t>
                      </a:r>
                      <a:endParaRPr lang="en-US" sz="14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50800" marR="50800" marT="76200" marB="76200" anchor="t">
                    <a:lnL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50" b="1" dirty="0">
                          <a:solidFill>
                            <a:srgbClr val="FBBF24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타이포그래피</a:t>
                      </a:r>
                      <a:endParaRPr lang="en-US" sz="14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25400" marR="76200" marT="76200" marB="76200" anchor="t">
                    <a:lnL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50" dirty="0">
                          <a:solidFill>
                            <a:srgbClr val="C7D3E6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라운드 고딕·손글씨, 클레이로 만든 입체 글자</a:t>
                      </a:r>
                      <a:endParaRPr lang="en-US" sz="14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50800" marR="50800" marT="76200" marB="76200" anchor="t">
                    <a:lnL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50" b="1" dirty="0">
                          <a:solidFill>
                            <a:srgbClr val="FBBF24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톤 &amp; 보이스</a:t>
                      </a:r>
                      <a:endParaRPr lang="en-US" sz="14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25400" marR="76200" marT="76200" marB="76200" anchor="t">
                    <a:lnL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50" dirty="0">
                          <a:solidFill>
                            <a:srgbClr val="C7D3E6"/>
                          </a:solidFill>
                          <a:latin typeface="맑은 고딕" pitchFamily="34" charset="0"/>
                          <a:ea typeface="맑은 고딕" pitchFamily="34" charset="-122"/>
                          <a:cs typeface="맑은 고딕" pitchFamily="34" charset="-120"/>
                        </a:rPr>
                        <a:t>수공예 · 동화 · 재미 · 소프트 · 아날로그</a:t>
                      </a:r>
                      <a:endParaRPr lang="en-US" sz="1450" dirty="0">
                        <a:latin typeface="맑은 고딕" charset="0"/>
                        <a:ea typeface="맑은 고딕" charset="0"/>
                        <a:cs typeface="맑은 고딕" charset="0"/>
                      </a:endParaRPr>
                    </a:p>
                  </a:txBody>
                  <a:tcPr marL="50800" marR="50800" marT="76200" marB="76200" anchor="t">
                    <a:lnL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731520" y="6144768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BBF24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→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1115568" y="6144768"/>
            <a:ext cx="103446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색상코드·타이포·톤을 </a:t>
            </a:r>
            <a:pPr algn="l" indent="0" marL="0">
              <a:buNone/>
            </a:pPr>
            <a:r>
              <a:rPr lang="en-US" sz="1450" b="1" dirty="0">
                <a:solidFill>
                  <a:srgbClr val="34D399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표로 정리해</a:t>
            </a:r>
            <a:pPr algn="l" indent="0" marL="0">
              <a:buNone/>
            </a:pPr>
            <a:r>
              <a:rPr lang="en-US" sz="1450" b="1" dirty="0">
                <a:solidFill>
                  <a:srgbClr val="94A3B8"/>
                </a:solidFill>
                <a:latin typeface="맑은 고딕" pitchFamily="34" charset="0"/>
                <a:ea typeface="맑은 고딕" pitchFamily="34" charset="-122"/>
                <a:cs typeface="맑은 고딕" pitchFamily="34" charset="-120"/>
              </a:rPr>
              <a:t> 넘기면 일관된 디자인이 나온다.</a:t>
            </a:r>
            <a:endParaRPr lang="en-US" sz="14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교사와 학부모를 위한 바이브코딩</dc:title>
  <dc:subject>PptxGenJS Presentation</dc:subject>
  <dc:creator>김진관 (닷커넥터)</dc:creator>
  <cp:lastModifiedBy>김진관 (닷커넥터)</cp:lastModifiedBy>
  <cp:revision>1</cp:revision>
  <dcterms:created xsi:type="dcterms:W3CDTF">2026-07-21T14:37:48Z</dcterms:created>
  <dcterms:modified xsi:type="dcterms:W3CDTF">2026-07-21T14:37:48Z</dcterms:modified>
</cp:coreProperties>
</file>